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3.png" ContentType="image/png"/>
  <Override PartName="/ppt/media/image12.png" ContentType="image/png"/>
  <Override PartName="/ppt/media/image11.jpeg" ContentType="image/jpeg"/>
  <Override PartName="/ppt/media/image9.png" ContentType="image/png"/>
  <Override PartName="/ppt/media/image8.png" ContentType="image/png"/>
  <Override PartName="/ppt/media/image6.png" ContentType="image/png"/>
  <Override PartName="/ppt/media/image10.jpeg" ContentType="image/jpeg"/>
  <Override PartName="/ppt/media/image5.png" ContentType="image/png"/>
  <Override PartName="/ppt/media/image7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es-ES" sz="2000">
                <a:latin typeface="Arial"/>
              </a:rPr>
              <a:t>Pulse para editar el formato de las notas</a:t>
            </a:r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es-ES" sz="1400">
                <a:latin typeface="Times New Roman"/>
              </a:rPr>
              <a:t>&lt;encabezamiento&gt;</a:t>
            </a:r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s-ES" sz="1400">
                <a:latin typeface="Times New Roman"/>
              </a:rPr>
              <a:t>&lt;fecha/hora&gt;</a:t>
            </a:r>
            <a:endParaRPr/>
          </a:p>
        </p:txBody>
      </p:sp>
      <p:sp>
        <p:nvSpPr>
          <p:cNvPr id="12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s-ES" sz="1400">
                <a:latin typeface="Times New Roman"/>
              </a:rPr>
              <a:t>&lt;pie de página&gt;</a:t>
            </a:r>
            <a:endParaRPr/>
          </a:p>
        </p:txBody>
      </p:sp>
      <p:sp>
        <p:nvSpPr>
          <p:cNvPr id="12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DF0C78C8-52C5-45EF-B0E4-5D181937AC76}" type="slidenum">
              <a:rPr lang="es-ES" sz="1400">
                <a:latin typeface="Times New Roman"/>
              </a:rPr>
              <a:t>&lt;número&gt;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755280" y="5078520"/>
            <a:ext cx="6048000" cy="48114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755280" y="5078520"/>
            <a:ext cx="6048000" cy="48114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2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2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815760" y="-815760"/>
            <a:ext cx="1638000" cy="163800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168840" y="21240"/>
            <a:ext cx="1701360" cy="170136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 rot="2315400">
            <a:off x="182880" y="1054440"/>
            <a:ext cx="1125000" cy="110196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1013040" y="0"/>
            <a:ext cx="8130240" cy="685728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1014840" y="0"/>
            <a:ext cx="72360" cy="685728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s-ES" sz="4400">
                <a:latin typeface="Arial"/>
              </a:rPr>
              <a:t>Pulse para editar el formato del texto de título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800"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400"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815040" y="-814680"/>
            <a:ext cx="1637280" cy="1636920"/>
          </a:xfrm>
          <a:prstGeom prst="blockArc">
            <a:avLst>
              <a:gd name="adj1" fmla="val 0"/>
              <a:gd name="adj2" fmla="val 5402120"/>
              <a:gd name="adj3" fmla="val 2500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42" name="CustomShape 2"/>
          <p:cNvSpPr/>
          <p:nvPr/>
        </p:nvSpPr>
        <p:spPr>
          <a:xfrm>
            <a:off x="168120" y="21240"/>
            <a:ext cx="1700640" cy="170064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43" name="CustomShape 3"/>
          <p:cNvSpPr/>
          <p:nvPr/>
        </p:nvSpPr>
        <p:spPr>
          <a:xfrm rot="2340600">
            <a:off x="183600" y="1051920"/>
            <a:ext cx="1123920" cy="1101240"/>
          </a:xfrm>
          <a:prstGeom prst="donut">
            <a:avLst>
              <a:gd name="adj" fmla="val 5400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rect"/>
          </a:gradFill>
          <a:ln w="7200">
            <a:solidFill>
              <a:srgbClr val="c6b792"/>
            </a:solidFill>
            <a:round/>
          </a:ln>
        </p:spPr>
      </p:sp>
      <p:sp>
        <p:nvSpPr>
          <p:cNvPr id="44" name="CustomShape 4"/>
          <p:cNvSpPr/>
          <p:nvPr/>
        </p:nvSpPr>
        <p:spPr>
          <a:xfrm>
            <a:off x="1012320" y="360"/>
            <a:ext cx="813024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5" name="CustomShape 5"/>
          <p:cNvSpPr/>
          <p:nvPr/>
        </p:nvSpPr>
        <p:spPr>
          <a:xfrm>
            <a:off x="1015200" y="360"/>
            <a:ext cx="7164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6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s-ES" sz="4400">
                <a:latin typeface="Arial"/>
              </a:rPr>
              <a:t>Pulse para editar el formato del texto de título</a:t>
            </a:r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800"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400"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-815040" y="-814680"/>
            <a:ext cx="1637280" cy="1636920"/>
          </a:xfrm>
          <a:prstGeom prst="blockArc">
            <a:avLst>
              <a:gd name="adj1" fmla="val 0"/>
              <a:gd name="adj2" fmla="val 5402120"/>
              <a:gd name="adj3" fmla="val 2500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83" name="CustomShape 2"/>
          <p:cNvSpPr/>
          <p:nvPr/>
        </p:nvSpPr>
        <p:spPr>
          <a:xfrm>
            <a:off x="168120" y="21240"/>
            <a:ext cx="1700640" cy="170064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84" name="CustomShape 3"/>
          <p:cNvSpPr/>
          <p:nvPr/>
        </p:nvSpPr>
        <p:spPr>
          <a:xfrm rot="2340600">
            <a:off x="183600" y="1051920"/>
            <a:ext cx="1123920" cy="1101240"/>
          </a:xfrm>
          <a:prstGeom prst="donut">
            <a:avLst>
              <a:gd name="adj" fmla="val 5400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rect"/>
          </a:gradFill>
          <a:ln w="7200">
            <a:solidFill>
              <a:srgbClr val="c6b792"/>
            </a:solidFill>
            <a:round/>
          </a:ln>
        </p:spPr>
      </p:sp>
      <p:sp>
        <p:nvSpPr>
          <p:cNvPr id="85" name="CustomShape 4"/>
          <p:cNvSpPr/>
          <p:nvPr/>
        </p:nvSpPr>
        <p:spPr>
          <a:xfrm>
            <a:off x="1012320" y="360"/>
            <a:ext cx="813024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86" name="CustomShape 5"/>
          <p:cNvSpPr/>
          <p:nvPr/>
        </p:nvSpPr>
        <p:spPr>
          <a:xfrm>
            <a:off x="1015200" y="360"/>
            <a:ext cx="7164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87" name="PlaceHolder 6"/>
          <p:cNvSpPr>
            <a:spLocks noGrp="1"/>
          </p:cNvSpPr>
          <p:nvPr>
            <p:ph type="title"/>
          </p:nvPr>
        </p:nvSpPr>
        <p:spPr>
          <a:xfrm>
            <a:off x="456120" y="273240"/>
            <a:ext cx="8228160" cy="1143360"/>
          </a:xfrm>
          <a:prstGeom prst="rect">
            <a:avLst/>
          </a:prstGeom>
        </p:spPr>
        <p:txBody>
          <a:bodyPr lIns="0" rIns="0" tIns="0" bIns="0" anchor="ctr"/>
          <a:p>
            <a:r>
              <a:rPr lang="es-ES">
                <a:latin typeface="Arial"/>
              </a:rPr>
              <a:t>Pulse para editar el formato del texto de título</a:t>
            </a:r>
            <a:endParaRPr/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456120" y="1603800"/>
            <a:ext cx="8228160" cy="2157840"/>
          </a:xfrm>
          <a:prstGeom prst="rect">
            <a:avLst/>
          </a:prstGeom>
        </p:spPr>
        <p:txBody>
          <a:bodyPr lIns="0" rIns="0" tIns="28080" bIns="0"/>
          <a:p>
            <a:pPr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Séptimo nivel del esquema</a:t>
            </a:r>
            <a:endParaRPr/>
          </a:p>
        </p:txBody>
      </p:sp>
      <p:sp>
        <p:nvSpPr>
          <p:cNvPr id="89" name="PlaceHolder 8"/>
          <p:cNvSpPr>
            <a:spLocks noGrp="1"/>
          </p:cNvSpPr>
          <p:nvPr>
            <p:ph type="body"/>
          </p:nvPr>
        </p:nvSpPr>
        <p:spPr>
          <a:xfrm>
            <a:off x="456120" y="3967560"/>
            <a:ext cx="8228160" cy="2157840"/>
          </a:xfrm>
          <a:prstGeom prst="rect">
            <a:avLst/>
          </a:prstGeom>
        </p:spPr>
        <p:txBody>
          <a:bodyPr lIns="0" rIns="0" tIns="28080" bIns="0"/>
          <a:p>
            <a:pPr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>
                <a:latin typeface="Arial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512000" y="1080000"/>
            <a:ext cx="6696000" cy="4536000"/>
          </a:xfrm>
          <a:prstGeom prst="rect">
            <a:avLst/>
          </a:prstGeom>
          <a:solidFill>
            <a:srgbClr val="ccccff"/>
          </a:solidFill>
          <a:ln>
            <a:solidFill>
              <a:srgbClr val="eeeeee"/>
            </a:solidFill>
          </a:ln>
        </p:spPr>
        <p:txBody>
          <a:bodyPr wrap="none" lIns="90000" rIns="90000" tIns="45000" bIns="45000" anchor="ctr"/>
          <a:p>
            <a:pPr algn="ctr"/>
            <a:r>
              <a:rPr b="1" lang="es-ES" sz="2800">
                <a:solidFill>
                  <a:srgbClr val="ffffff"/>
                </a:solidFill>
                <a:latin typeface="Arial"/>
              </a:rPr>
              <a:t>INFORME DE ACUERDOS DE PLENO </a:t>
            </a:r>
            <a:endParaRPr/>
          </a:p>
          <a:p>
            <a:pPr algn="ctr"/>
            <a:r>
              <a:rPr b="1" lang="es-ES" sz="2800">
                <a:solidFill>
                  <a:srgbClr val="ffffff"/>
                </a:solidFill>
                <a:latin typeface="Arial"/>
              </a:rPr>
              <a:t>(MUNICIPAL Y DIPUTACIÓN)</a:t>
            </a:r>
            <a:endParaRPr/>
          </a:p>
          <a:p>
            <a:pPr algn="ctr"/>
            <a:r>
              <a:rPr b="1" lang="es-ES" sz="2800">
                <a:solidFill>
                  <a:srgbClr val="ffffff"/>
                </a:solidFill>
                <a:latin typeface="Arial"/>
              </a:rPr>
              <a:t> </a:t>
            </a:r>
            <a:r>
              <a:rPr b="1" lang="es-ES" sz="2800">
                <a:solidFill>
                  <a:srgbClr val="ffffff"/>
                </a:solidFill>
                <a:latin typeface="Arial"/>
              </a:rPr>
              <a:t>Y ACTIVIDAD DEL </a:t>
            </a:r>
            <a:endParaRPr/>
          </a:p>
          <a:p>
            <a:pPr algn="ctr"/>
            <a:r>
              <a:rPr b="1" lang="es-ES" sz="2800">
                <a:solidFill>
                  <a:srgbClr val="ffffff"/>
                </a:solidFill>
                <a:latin typeface="Arial"/>
              </a:rPr>
              <a:t>GRUPO MUNICIPAL</a:t>
            </a:r>
            <a:endParaRPr/>
          </a:p>
          <a:p>
            <a:pPr algn="ctr"/>
            <a:r>
              <a:rPr b="1" lang="es-ES" sz="2800">
                <a:solidFill>
                  <a:srgbClr val="ffffff"/>
                </a:solidFill>
                <a:latin typeface="Arial"/>
              </a:rPr>
              <a:t>AMPLIADO</a:t>
            </a:r>
            <a:endParaRPr/>
          </a:p>
          <a:p>
            <a:pPr algn="ctr"/>
            <a:r>
              <a:rPr b="1" lang="es-ES" sz="2800">
                <a:solidFill>
                  <a:srgbClr val="ffffff"/>
                </a:solidFill>
                <a:latin typeface="Arial"/>
              </a:rPr>
              <a:t>GANEMOS JEREZ</a:t>
            </a:r>
            <a:endParaRPr/>
          </a:p>
          <a:p>
            <a:pPr algn="ctr"/>
            <a:endParaRPr/>
          </a:p>
          <a:p>
            <a:pPr algn="r"/>
            <a:r>
              <a:rPr lang="es-ES" sz="1500">
                <a:latin typeface="Arial"/>
              </a:rPr>
              <a:t>5 FEBRERO 2016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3708000" y="0"/>
            <a:ext cx="2915640" cy="1123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TRABAJO DEL GMA</a:t>
            </a:r>
            <a:endParaRPr/>
          </a:p>
        </p:txBody>
      </p:sp>
      <p:sp>
        <p:nvSpPr>
          <p:cNvPr id="131" name="CustomShape 2"/>
          <p:cNvSpPr/>
          <p:nvPr/>
        </p:nvSpPr>
        <p:spPr>
          <a:xfrm>
            <a:off x="1475640" y="1052640"/>
            <a:ext cx="7272000" cy="3887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Presidencia de la Comisión de Auditoría y Transparencia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Reuniones sistematizadas con el equipo de Gobierno: Santiago Galvan, Carmen Collado, Paco Camas y  Mamen Sánchez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Agenda pública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Contacto con las ELAS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Atención a la ciudadanía (más de 50 consultas)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Sistema de trabajo telemático a través de la Nube y el Telegram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Asistentes rotatorios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Análisis político para el posterior debate en las asambleas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Información y directrices del trabajo en Diputación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Estrategia comunicativa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32" name="1 Imagen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411640" y="4928760"/>
            <a:ext cx="1954440" cy="1603080"/>
          </a:xfrm>
          <a:prstGeom prst="rect">
            <a:avLst/>
          </a:prstGeom>
          <a:ln>
            <a:noFill/>
          </a:ln>
        </p:spPr>
      </p:pic>
      <p:pic>
        <p:nvPicPr>
          <p:cNvPr id="133" name="2 Imagen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508000" y="4653000"/>
            <a:ext cx="2338920" cy="1753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360000" y="1296000"/>
            <a:ext cx="8324280" cy="120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PRINCIPALES CONCLUSIONES A ANÁLISIS Y EVALUACIÓN-GMA GANEMOS JEREZ-ENERO 2016: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(COMPROMISOS PRIORITARIOS DE MEJORA DE ACTIVIDAD DEL GMA) 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456120" y="3240000"/>
            <a:ext cx="8228160" cy="18000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/>
          <a:p>
            <a:pPr>
              <a:lnSpc>
                <a:spcPct val="100000"/>
              </a:lnSpc>
              <a:buFont typeface="Liberation Serif"/>
              <a:buAutoNum type="arabicPeriod"/>
            </a:pPr>
            <a:r>
              <a:rPr lang="es-ES" sz="2400">
                <a:solidFill>
                  <a:srgbClr val="000000"/>
                </a:solidFill>
                <a:latin typeface="Arial"/>
                <a:ea typeface="Droid Sans Fallback"/>
              </a:rPr>
              <a:t>Dividir trabajo del GMA por áreas y competencias municipales</a:t>
            </a:r>
            <a:endParaRPr/>
          </a:p>
          <a:p>
            <a:pPr>
              <a:lnSpc>
                <a:spcPct val="100000"/>
              </a:lnSpc>
              <a:buFont typeface="Liberation Serif"/>
              <a:buAutoNum type="arabicPeriod"/>
            </a:pPr>
            <a:r>
              <a:rPr lang="es-ES" sz="2400">
                <a:solidFill>
                  <a:srgbClr val="000000"/>
                </a:solidFill>
                <a:latin typeface="Arial"/>
                <a:ea typeface="Droid Sans Fallback"/>
              </a:rPr>
              <a:t>Poner en marcha banco talento-Plataforma.</a:t>
            </a:r>
            <a:endParaRPr/>
          </a:p>
          <a:p>
            <a:pPr>
              <a:lnSpc>
                <a:spcPct val="100000"/>
              </a:lnSpc>
              <a:buFont typeface="Liberation Serif"/>
              <a:buAutoNum type="arabicPeriod"/>
            </a:pPr>
            <a:r>
              <a:rPr lang="es-ES" sz="2400">
                <a:solidFill>
                  <a:srgbClr val="000000"/>
                </a:solidFill>
                <a:latin typeface="Arial"/>
                <a:ea typeface="Droid Sans Fallback"/>
              </a:rPr>
              <a:t>Emplear asignaciones económicas en formación</a:t>
            </a:r>
            <a:endParaRPr/>
          </a:p>
          <a:p>
            <a:pPr>
              <a:lnSpc>
                <a:spcPct val="100000"/>
              </a:lnSpc>
              <a:buFont typeface="Liberation Serif"/>
              <a:buAutoNum type="arabicPeriod"/>
            </a:pPr>
            <a:r>
              <a:rPr lang="es-ES" sz="2400">
                <a:solidFill>
                  <a:srgbClr val="000000"/>
                </a:solidFill>
                <a:latin typeface="Arial"/>
                <a:ea typeface="Droid Sans Fallback"/>
              </a:rPr>
              <a:t>Figura de Coordinador/a GMA</a:t>
            </a:r>
            <a:endParaRPr/>
          </a:p>
          <a:p>
            <a:pPr>
              <a:lnSpc>
                <a:spcPct val="100000"/>
              </a:lnSpc>
              <a:buFont typeface="Liberation Serif"/>
              <a:buAutoNum type="arabicPeriod"/>
            </a:pPr>
            <a:r>
              <a:rPr lang="es-ES" sz="2400">
                <a:solidFill>
                  <a:srgbClr val="000000"/>
                </a:solidFill>
                <a:latin typeface="Arial"/>
                <a:ea typeface="Droid Sans Fallback"/>
              </a:rPr>
              <a:t>Análisis y publicación de Acuerdos cumplidos/incumplidos.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1435680" y="-99360"/>
            <a:ext cx="749736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INFORME DE LOS ACUERDOS DEL PLENO MUNICIPAL</a:t>
            </a:r>
            <a:endParaRPr/>
          </a:p>
        </p:txBody>
      </p:sp>
      <p:sp>
        <p:nvSpPr>
          <p:cNvPr id="137" name="CustomShape 2"/>
          <p:cNvSpPr/>
          <p:nvPr/>
        </p:nvSpPr>
        <p:spPr>
          <a:xfrm>
            <a:off x="1475640" y="836640"/>
            <a:ext cx="6231960" cy="198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u="sng">
                <a:solidFill>
                  <a:srgbClr val="000000"/>
                </a:solidFill>
                <a:latin typeface="Gill Sans MT"/>
              </a:rPr>
              <a:t>Pleno de Julio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Catálogo de normas sobre las asignaciones económicas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Retirada del busto de Pemán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Creación de la Comisión de Auditoría y Transparencia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Renovación del Consejo Económico y Social</a:t>
            </a:r>
            <a:endParaRPr/>
          </a:p>
        </p:txBody>
      </p:sp>
      <p:sp>
        <p:nvSpPr>
          <p:cNvPr id="138" name="CustomShape 3"/>
          <p:cNvSpPr/>
          <p:nvPr/>
        </p:nvSpPr>
        <p:spPr>
          <a:xfrm>
            <a:off x="1475640" y="2781000"/>
            <a:ext cx="7200000" cy="331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u="sng">
                <a:solidFill>
                  <a:srgbClr val="000000"/>
                </a:solidFill>
                <a:latin typeface="Gill Sans MT"/>
              </a:rPr>
              <a:t>Pleno de Septiembre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Jerez como ciudad de acogida de los refugiados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Comisión por el Plan Integral de Desarrollo Rural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Pacto Social por el Agua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Incorporación de los trabajadores del ERE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Puesta en marcha del servicio de Radioterapia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Elaboración de un censo de viviendas vacías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Apoyo al sector naval de la Bahía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Recuperar la figura del Defensor de la Ciudadanía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9" name="CustomShape 4"/>
          <p:cNvSpPr/>
          <p:nvPr/>
        </p:nvSpPr>
        <p:spPr>
          <a:xfrm>
            <a:off x="1619640" y="6228000"/>
            <a:ext cx="2519640" cy="51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de Ganemos Jerez </a:t>
            </a:r>
            <a:endParaRPr/>
          </a:p>
        </p:txBody>
      </p:sp>
      <p:sp>
        <p:nvSpPr>
          <p:cNvPr id="140" name="CustomShape 5"/>
          <p:cNvSpPr/>
          <p:nvPr/>
        </p:nvSpPr>
        <p:spPr>
          <a:xfrm>
            <a:off x="1277640" y="6292080"/>
            <a:ext cx="269280" cy="215280"/>
          </a:xfrm>
          <a:prstGeom prst="rect">
            <a:avLst/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</p:sp>
      <p:sp>
        <p:nvSpPr>
          <p:cNvPr id="141" name="CustomShape 6"/>
          <p:cNvSpPr/>
          <p:nvPr/>
        </p:nvSpPr>
        <p:spPr>
          <a:xfrm>
            <a:off x="4356000" y="6292080"/>
            <a:ext cx="287280" cy="243000"/>
          </a:xfrm>
          <a:prstGeom prst="rect">
            <a:avLst/>
          </a:prstGeom>
          <a:solidFill>
            <a:srgbClr val="611617"/>
          </a:solidFill>
          <a:ln w="25560">
            <a:solidFill>
              <a:srgbClr val="000000"/>
            </a:solidFill>
            <a:round/>
          </a:ln>
        </p:spPr>
      </p:sp>
      <p:sp>
        <p:nvSpPr>
          <p:cNvPr id="142" name="CustomShape 7"/>
          <p:cNvSpPr/>
          <p:nvPr/>
        </p:nvSpPr>
        <p:spPr>
          <a:xfrm>
            <a:off x="4716000" y="6237360"/>
            <a:ext cx="4103640" cy="51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relevantes (conjuntas o de otros grupos)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435680" y="-99360"/>
            <a:ext cx="749736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INFORME DE LOS ACUERDOS DEL PLENO MUNICIPAL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1475640" y="836640"/>
            <a:ext cx="6264000" cy="2447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u="sng">
                <a:solidFill>
                  <a:srgbClr val="000000"/>
                </a:solidFill>
                <a:latin typeface="Gill Sans MT"/>
              </a:rPr>
              <a:t>Pleno de Octubre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Adhesión al 7N, movimiento contra las violencias machistas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Rechazo al Real Decreto sobre el Autoconsumo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Ordenanza sobre la protección del Arbolado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Declaración de servicios sociales como servicios esenciales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Modificación de las ordenanzas fiscales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1475640" y="3141000"/>
            <a:ext cx="7200000" cy="273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u="sng">
                <a:solidFill>
                  <a:srgbClr val="000000"/>
                </a:solidFill>
                <a:latin typeface="Gill Sans MT"/>
              </a:rPr>
              <a:t>Pleno de Noviembre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Creación de un certificado de solvencia laboral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Erradicar la LGTFobia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Jerez, ciudad amiga de los animales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Implantación de cláusulas sociales en licitaciones y contratos públicos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006666"/>
                </a:solidFill>
                <a:latin typeface="Gill Sans MT"/>
              </a:rPr>
              <a:t>Recargo del 50% del IBI en las viviendas desocupadas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>
                <a:solidFill>
                  <a:srgbClr val="611617"/>
                </a:solidFill>
                <a:latin typeface="Gill Sans MT"/>
              </a:rPr>
              <a:t>Tasa a los bancos con cajeros en la calle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1619640" y="6228000"/>
            <a:ext cx="2519640" cy="51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de Ganemos Jerez 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1277640" y="6292080"/>
            <a:ext cx="269280" cy="215280"/>
          </a:xfrm>
          <a:prstGeom prst="rect">
            <a:avLst/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</p:sp>
      <p:sp>
        <p:nvSpPr>
          <p:cNvPr id="148" name="CustomShape 6"/>
          <p:cNvSpPr/>
          <p:nvPr/>
        </p:nvSpPr>
        <p:spPr>
          <a:xfrm>
            <a:off x="4356000" y="6292080"/>
            <a:ext cx="287280" cy="243000"/>
          </a:xfrm>
          <a:prstGeom prst="rect">
            <a:avLst/>
          </a:prstGeom>
          <a:solidFill>
            <a:srgbClr val="611617"/>
          </a:solidFill>
          <a:ln w="25560">
            <a:solidFill>
              <a:srgbClr val="000000"/>
            </a:solidFill>
            <a:round/>
          </a:ln>
        </p:spPr>
      </p:sp>
      <p:sp>
        <p:nvSpPr>
          <p:cNvPr id="149" name="CustomShape 7"/>
          <p:cNvSpPr/>
          <p:nvPr/>
        </p:nvSpPr>
        <p:spPr>
          <a:xfrm>
            <a:off x="4716000" y="6237360"/>
            <a:ext cx="4103640" cy="51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relevantes (conjuntas o de otros grupos)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435680" y="-99360"/>
            <a:ext cx="749736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INFORME DE LOS ACUERDOS DEL PLENO MUNICIPAL</a:t>
            </a:r>
            <a:endParaRPr/>
          </a:p>
        </p:txBody>
      </p:sp>
      <p:sp>
        <p:nvSpPr>
          <p:cNvPr id="151" name="CustomShape 2"/>
          <p:cNvSpPr/>
          <p:nvPr/>
        </p:nvSpPr>
        <p:spPr>
          <a:xfrm>
            <a:off x="1475640" y="836640"/>
            <a:ext cx="6480000" cy="251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400" u="sng">
                <a:solidFill>
                  <a:srgbClr val="000000"/>
                </a:solidFill>
                <a:latin typeface="Gill Sans MT"/>
              </a:rPr>
              <a:t>Pleno de Diciembre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400">
                <a:solidFill>
                  <a:srgbClr val="611617"/>
                </a:solidFill>
                <a:latin typeface="Gill Sans MT"/>
              </a:rPr>
              <a:t>Propuesta sobre el salario social, se acepta la enmienda nuestra de instar a la Junta a establecer una renta básica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400">
                <a:solidFill>
                  <a:srgbClr val="611617"/>
                </a:solidFill>
                <a:latin typeface="Gill Sans MT"/>
              </a:rPr>
              <a:t>Solidaridad con los condenados por rodear el Parlament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400">
                <a:solidFill>
                  <a:srgbClr val="006666"/>
                </a:solidFill>
                <a:latin typeface="Gill Sans MT"/>
              </a:rPr>
              <a:t>Creación de una mesa sobre la pobreza energética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400">
                <a:solidFill>
                  <a:srgbClr val="006666"/>
                </a:solidFill>
                <a:latin typeface="Gill Sans MT"/>
              </a:rPr>
              <a:t>Apertura de los centros educativos fuera del horario lectivo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400">
                <a:solidFill>
                  <a:srgbClr val="006666"/>
                </a:solidFill>
                <a:latin typeface="Gill Sans MT"/>
              </a:rPr>
              <a:t>Recogida de todas las ayudas sociales en un mismo portal web</a:t>
            </a:r>
            <a:endParaRPr/>
          </a:p>
        </p:txBody>
      </p:sp>
      <p:sp>
        <p:nvSpPr>
          <p:cNvPr id="152" name="CustomShape 3"/>
          <p:cNvSpPr/>
          <p:nvPr/>
        </p:nvSpPr>
        <p:spPr>
          <a:xfrm>
            <a:off x="1475640" y="3357000"/>
            <a:ext cx="7200000" cy="273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600" u="sng">
                <a:solidFill>
                  <a:srgbClr val="000000"/>
                </a:solidFill>
                <a:latin typeface="Gill Sans MT"/>
              </a:rPr>
              <a:t>Pleno de Enero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600">
                <a:solidFill>
                  <a:srgbClr val="006666"/>
                </a:solidFill>
                <a:latin typeface="Gill Sans MT"/>
              </a:rPr>
              <a:t>Aprobación definitiva de la ordenanza del Arbolado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600">
                <a:solidFill>
                  <a:srgbClr val="611617"/>
                </a:solidFill>
                <a:latin typeface="Gill Sans MT"/>
              </a:rPr>
              <a:t>Comisión de Pluralidad Informativa (Onda Jerez radio y tv)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600">
                <a:solidFill>
                  <a:srgbClr val="611617"/>
                </a:solidFill>
                <a:latin typeface="Gill Sans MT"/>
              </a:rPr>
              <a:t>Ordenanza de los vados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600">
                <a:solidFill>
                  <a:srgbClr val="006666"/>
                </a:solidFill>
                <a:latin typeface="Gill Sans MT"/>
              </a:rPr>
              <a:t>Erradicación del glifosato y otros componentes nocivos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600">
                <a:solidFill>
                  <a:srgbClr val="006666"/>
                </a:solidFill>
                <a:latin typeface="Gill Sans MT"/>
              </a:rPr>
              <a:t>Instar a la Junta a la restauración del helicóptero del 061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1600">
                <a:solidFill>
                  <a:srgbClr val="006666"/>
                </a:solidFill>
                <a:latin typeface="Gill Sans MT"/>
              </a:rPr>
              <a:t>Comisión de Servicios Propios para una posterior remunicipalización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3" name="CustomShape 4"/>
          <p:cNvSpPr/>
          <p:nvPr/>
        </p:nvSpPr>
        <p:spPr>
          <a:xfrm>
            <a:off x="1619640" y="6228000"/>
            <a:ext cx="2519640" cy="51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de Ganemos Jerez </a:t>
            </a:r>
            <a:endParaRPr/>
          </a:p>
        </p:txBody>
      </p:sp>
      <p:sp>
        <p:nvSpPr>
          <p:cNvPr id="154" name="CustomShape 5"/>
          <p:cNvSpPr/>
          <p:nvPr/>
        </p:nvSpPr>
        <p:spPr>
          <a:xfrm>
            <a:off x="1277640" y="6292080"/>
            <a:ext cx="269280" cy="215280"/>
          </a:xfrm>
          <a:prstGeom prst="rect">
            <a:avLst/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</p:sp>
      <p:sp>
        <p:nvSpPr>
          <p:cNvPr id="155" name="CustomShape 6"/>
          <p:cNvSpPr/>
          <p:nvPr/>
        </p:nvSpPr>
        <p:spPr>
          <a:xfrm>
            <a:off x="4356000" y="6292080"/>
            <a:ext cx="287280" cy="243000"/>
          </a:xfrm>
          <a:prstGeom prst="rect">
            <a:avLst/>
          </a:prstGeom>
          <a:solidFill>
            <a:srgbClr val="611617"/>
          </a:solidFill>
          <a:ln w="25560">
            <a:solidFill>
              <a:srgbClr val="000000"/>
            </a:solidFill>
            <a:round/>
          </a:ln>
        </p:spPr>
      </p:sp>
      <p:sp>
        <p:nvSpPr>
          <p:cNvPr id="156" name="CustomShape 7"/>
          <p:cNvSpPr/>
          <p:nvPr/>
        </p:nvSpPr>
        <p:spPr>
          <a:xfrm>
            <a:off x="4716000" y="6237360"/>
            <a:ext cx="4103640" cy="51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relevantes (conjuntas o de otros grupos)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1435680" y="-99360"/>
            <a:ext cx="7497360" cy="114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1500" u="sng">
                <a:solidFill>
                  <a:srgbClr val="572314"/>
                </a:solidFill>
                <a:latin typeface="Gill Sans MT"/>
              </a:rPr>
              <a:t> </a:t>
            </a:r>
            <a:r>
              <a:rPr lang="es-ES" sz="1500" u="sng">
                <a:solidFill>
                  <a:srgbClr val="572314"/>
                </a:solidFill>
                <a:latin typeface="Gill Sans MT"/>
              </a:rPr>
              <a:t>ACTIVIDAD DE GOBIERNO Y PLENO EN RELACIÓN A SITUACIÓN ECONÓMICO-FINANCIERA DEL AYUNTAMIENTO.</a:t>
            </a:r>
            <a:endParaRPr/>
          </a:p>
        </p:txBody>
      </p:sp>
      <p:sp>
        <p:nvSpPr>
          <p:cNvPr id="158" name="CustomShape 2"/>
          <p:cNvSpPr/>
          <p:nvPr/>
        </p:nvSpPr>
        <p:spPr>
          <a:xfrm>
            <a:off x="1475640" y="836640"/>
            <a:ext cx="6264000" cy="2447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es-ES" u="sng">
                <a:solidFill>
                  <a:srgbClr val="000000"/>
                </a:solidFill>
                <a:latin typeface="Gill Sans MT"/>
                <a:ea typeface="Times New Roman"/>
              </a:rPr>
              <a:t>Año 2015.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r>
              <a:rPr lang="es-ES">
                <a:solidFill>
                  <a:srgbClr val="000000"/>
                </a:solidFill>
                <a:latin typeface="Gill Sans MT"/>
                <a:ea typeface="Times New Roman"/>
              </a:rPr>
              <a:t>Préstamo ICO de 38 mill de euros aprobado en el Pleno Extraordinario del 15 de julio 2015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r>
              <a:rPr lang="es-ES">
                <a:solidFill>
                  <a:srgbClr val="000000"/>
                </a:solidFill>
                <a:latin typeface="Gill Sans MT"/>
                <a:ea typeface="Times New Roman"/>
              </a:rPr>
              <a:t>Préstamo ICO  de 10,5 mill. , en el Pleno de Agosto 2015.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r>
              <a:rPr lang="es-ES">
                <a:solidFill>
                  <a:srgbClr val="000000"/>
                </a:solidFill>
                <a:latin typeface="Gill Sans MT"/>
                <a:ea typeface="Times New Roman"/>
              </a:rPr>
              <a:t>Anticipo de 49 mill de euros, en el Pleno de Octubre 2015.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r>
              <a:rPr lang="es-ES">
                <a:solidFill>
                  <a:srgbClr val="000000"/>
                </a:solidFill>
                <a:latin typeface="Gill Sans MT"/>
                <a:ea typeface="Tahoma"/>
              </a:rPr>
              <a:t>Modificación de crédito en el presupuesto municipal para el ejercicio 2015 prórroga de 2014, mes de noviembre.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r>
              <a:rPr lang="es-ES">
                <a:solidFill>
                  <a:srgbClr val="000000"/>
                </a:solidFill>
                <a:latin typeface="Gill Sans MT"/>
                <a:ea typeface="Tahoma"/>
              </a:rPr>
              <a:t>Presupuestos 2015 , en el mes de diciembre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"/>
            </a:pPr>
            <a:r>
              <a:rPr lang="es-ES" sz="2200">
                <a:solidFill>
                  <a:srgbClr val="000000"/>
                </a:solidFill>
                <a:latin typeface="Gill Sans MT"/>
                <a:ea typeface="Tahoma"/>
              </a:rPr>
              <a:t>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es-ES" u="sng">
                <a:solidFill>
                  <a:srgbClr val="000000"/>
                </a:solidFill>
                <a:latin typeface="Gill Sans MT"/>
                <a:ea typeface="Tahoma"/>
              </a:rPr>
              <a:t>Año 2016.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s-ES">
                <a:solidFill>
                  <a:srgbClr val="000000"/>
                </a:solidFill>
                <a:latin typeface="Gill Sans MT"/>
                <a:ea typeface="Tahoma"/>
              </a:rPr>
              <a:t>Pago sentencias en firme pendientes de reconocimiento en presupuesto, OPAS</a:t>
            </a:r>
            <a:endParaRPr/>
          </a:p>
        </p:txBody>
      </p:sp>
      <p:sp>
        <p:nvSpPr>
          <p:cNvPr id="159" name="CustomShape 3"/>
          <p:cNvSpPr/>
          <p:nvPr/>
        </p:nvSpPr>
        <p:spPr>
          <a:xfrm>
            <a:off x="1475640" y="3141000"/>
            <a:ext cx="7200000" cy="273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435320" y="-99000"/>
            <a:ext cx="7497000" cy="1141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INFORME DE LOS ACUERDOS DEL PLENO DE DIPUTACIÓN</a:t>
            </a:r>
            <a:endParaRPr/>
          </a:p>
        </p:txBody>
      </p:sp>
      <p:sp>
        <p:nvSpPr>
          <p:cNvPr id="161" name="CustomShape 2"/>
          <p:cNvSpPr/>
          <p:nvPr/>
        </p:nvSpPr>
        <p:spPr>
          <a:xfrm>
            <a:off x="1476000" y="836640"/>
            <a:ext cx="6230880" cy="197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s-ES" sz="2000" u="sng">
                <a:solidFill>
                  <a:srgbClr val="000000"/>
                </a:solidFill>
                <a:latin typeface="Gill Sans MT"/>
              </a:rPr>
              <a:t>Pleno de Julio </a:t>
            </a:r>
            <a:endParaRPr/>
          </a:p>
          <a:p>
            <a:pPr>
              <a:lnSpc>
                <a:spcPct val="100000"/>
              </a:lnSpc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Pleno extraordinario nueva corporación.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s-ES" sz="2000" u="sng">
                <a:solidFill>
                  <a:srgbClr val="000000"/>
                </a:solidFill>
                <a:latin typeface="Gill Sans MT"/>
              </a:rPr>
              <a:t>Pleno de Septiembre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Regulación de asignación económica de grupos políticos (no aprobada)</a:t>
            </a:r>
            <a:endParaRPr/>
          </a:p>
          <a:p>
            <a:pPr>
              <a:lnSpc>
                <a:spcPct val="100000"/>
              </a:lnSpc>
            </a:pPr>
            <a:r>
              <a:rPr lang="es-ES" sz="2000">
                <a:solidFill>
                  <a:srgbClr val="611617"/>
                </a:solidFill>
                <a:latin typeface="Gill Sans MT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2" name="CustomShape 3"/>
          <p:cNvSpPr/>
          <p:nvPr/>
        </p:nvSpPr>
        <p:spPr>
          <a:xfrm>
            <a:off x="1476000" y="3722400"/>
            <a:ext cx="7200360" cy="2368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u="sng">
                <a:solidFill>
                  <a:srgbClr val="000000"/>
                </a:solidFill>
                <a:latin typeface="Gill Sans MT"/>
              </a:rPr>
              <a:t>Pleno de Octubre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611617"/>
                </a:solidFill>
                <a:latin typeface="Gill Sans MT"/>
              </a:rPr>
              <a:t>Autoconsumo (Rechazo al RD del “Impuesto al sol”)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Pregunta sobre financiación de espectáculos taurinos desde Diputación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3" name="CustomShape 4"/>
          <p:cNvSpPr/>
          <p:nvPr/>
        </p:nvSpPr>
        <p:spPr>
          <a:xfrm>
            <a:off x="1620000" y="6228360"/>
            <a:ext cx="2519640" cy="515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de Ganemos Jerez </a:t>
            </a:r>
            <a:endParaRPr/>
          </a:p>
        </p:txBody>
      </p:sp>
      <p:sp>
        <p:nvSpPr>
          <p:cNvPr id="164" name="CustomShape 5"/>
          <p:cNvSpPr/>
          <p:nvPr/>
        </p:nvSpPr>
        <p:spPr>
          <a:xfrm>
            <a:off x="1277280" y="6291720"/>
            <a:ext cx="268920" cy="214200"/>
          </a:xfrm>
          <a:prstGeom prst="rect">
            <a:avLst/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</p:sp>
      <p:sp>
        <p:nvSpPr>
          <p:cNvPr id="165" name="CustomShape 6"/>
          <p:cNvSpPr/>
          <p:nvPr/>
        </p:nvSpPr>
        <p:spPr>
          <a:xfrm>
            <a:off x="4356000" y="6291720"/>
            <a:ext cx="287640" cy="242640"/>
          </a:xfrm>
          <a:prstGeom prst="rect">
            <a:avLst/>
          </a:prstGeom>
          <a:solidFill>
            <a:srgbClr val="611617"/>
          </a:solidFill>
          <a:ln w="25560">
            <a:solidFill>
              <a:srgbClr val="000000"/>
            </a:solidFill>
            <a:round/>
          </a:ln>
        </p:spPr>
      </p:sp>
      <p:sp>
        <p:nvSpPr>
          <p:cNvPr id="166" name="CustomShape 7"/>
          <p:cNvSpPr/>
          <p:nvPr/>
        </p:nvSpPr>
        <p:spPr>
          <a:xfrm>
            <a:off x="4716000" y="6237000"/>
            <a:ext cx="4104000" cy="51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relevantes (conjuntas o de otros grupos)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1435320" y="-99000"/>
            <a:ext cx="7497000" cy="1141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s-ES" sz="2400" u="sng">
                <a:solidFill>
                  <a:srgbClr val="572314"/>
                </a:solidFill>
                <a:latin typeface="Gill Sans MT"/>
              </a:rPr>
              <a:t>INFORME DE LOS ACUERDOS DEL PLENO DE DIPUTACIÓN</a:t>
            </a:r>
            <a:endParaRPr/>
          </a:p>
        </p:txBody>
      </p:sp>
      <p:sp>
        <p:nvSpPr>
          <p:cNvPr id="168" name="CustomShape 2"/>
          <p:cNvSpPr/>
          <p:nvPr/>
        </p:nvSpPr>
        <p:spPr>
          <a:xfrm>
            <a:off x="1435320" y="836640"/>
            <a:ext cx="6230880" cy="2494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u="sng">
                <a:solidFill>
                  <a:srgbClr val="000000"/>
                </a:solidFill>
                <a:latin typeface="Gill Sans MT"/>
              </a:rPr>
              <a:t>Pleno de Noviembre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Inclusión de claúsulas sociales en contratos públicos.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611617"/>
                </a:solidFill>
                <a:latin typeface="Gill Sans MT"/>
              </a:rPr>
              <a:t>Instar a creación apeaderos de cercanías en Jerez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611617"/>
                </a:solidFill>
                <a:latin typeface="Gill Sans MT"/>
              </a:rPr>
              <a:t>Pobreza energética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Presupuestos participativos (no aprobada) </a:t>
            </a:r>
            <a:endParaRPr/>
          </a:p>
          <a:p>
            <a:pPr>
              <a:lnSpc>
                <a:spcPct val="100000"/>
              </a:lnSpc>
            </a:pPr>
            <a:r>
              <a:rPr b="1" lang="es-ES" sz="2000" u="sng">
                <a:solidFill>
                  <a:srgbClr val="000000"/>
                </a:solidFill>
                <a:latin typeface="Gill Sans MT"/>
              </a:rPr>
              <a:t>Pleno de Diciembre (extraordinario)</a:t>
            </a:r>
            <a:endParaRPr/>
          </a:p>
          <a:p>
            <a:pPr>
              <a:lnSpc>
                <a:spcPct val="100000"/>
              </a:lnSpc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Presupuestos 2016 (abstención)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9" name="CustomShape 3"/>
          <p:cNvSpPr/>
          <p:nvPr/>
        </p:nvSpPr>
        <p:spPr>
          <a:xfrm>
            <a:off x="1476000" y="3265920"/>
            <a:ext cx="7200360" cy="2826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s-ES" sz="2000" u="sng">
                <a:solidFill>
                  <a:srgbClr val="000000"/>
                </a:solidFill>
                <a:latin typeface="Gill Sans MT"/>
              </a:rPr>
              <a:t>Pleno de Enero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611617"/>
                </a:solidFill>
                <a:latin typeface="Gill Sans MT"/>
              </a:rPr>
              <a:t>Salida de Diputación de Fundación Andrés de Ribera (voto en contra)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Recuperación de servicio provincial de helicóptero del 061 </a:t>
            </a:r>
            <a:endParaRPr/>
          </a:p>
          <a:p>
            <a:pPr>
              <a:lnSpc>
                <a:spcPct val="100000"/>
              </a:lnSpc>
              <a:buSzPct val="80000"/>
              <a:buFont typeface="Wingdings 2" charset="2"/>
              <a:buChar char=""/>
            </a:pPr>
            <a:r>
              <a:rPr lang="es-ES" sz="2000">
                <a:solidFill>
                  <a:srgbClr val="006666"/>
                </a:solidFill>
                <a:latin typeface="Gill Sans MT"/>
              </a:rPr>
              <a:t>Apoyo al Teatro Villamarta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0" name="CustomShape 4"/>
          <p:cNvSpPr/>
          <p:nvPr/>
        </p:nvSpPr>
        <p:spPr>
          <a:xfrm>
            <a:off x="1620000" y="6228360"/>
            <a:ext cx="2519640" cy="515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de Ganemos Jerez </a:t>
            </a:r>
            <a:endParaRPr/>
          </a:p>
        </p:txBody>
      </p:sp>
      <p:sp>
        <p:nvSpPr>
          <p:cNvPr id="171" name="CustomShape 5"/>
          <p:cNvSpPr/>
          <p:nvPr/>
        </p:nvSpPr>
        <p:spPr>
          <a:xfrm>
            <a:off x="1277280" y="6291720"/>
            <a:ext cx="268920" cy="214200"/>
          </a:xfrm>
          <a:prstGeom prst="rect">
            <a:avLst/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</p:sp>
      <p:sp>
        <p:nvSpPr>
          <p:cNvPr id="172" name="CustomShape 6"/>
          <p:cNvSpPr/>
          <p:nvPr/>
        </p:nvSpPr>
        <p:spPr>
          <a:xfrm>
            <a:off x="4356000" y="6291720"/>
            <a:ext cx="287640" cy="242640"/>
          </a:xfrm>
          <a:prstGeom prst="rect">
            <a:avLst/>
          </a:prstGeom>
          <a:solidFill>
            <a:srgbClr val="611617"/>
          </a:solidFill>
          <a:ln w="25560">
            <a:solidFill>
              <a:srgbClr val="000000"/>
            </a:solidFill>
            <a:round/>
          </a:ln>
        </p:spPr>
      </p:sp>
      <p:sp>
        <p:nvSpPr>
          <p:cNvPr id="173" name="CustomShape 7"/>
          <p:cNvSpPr/>
          <p:nvPr/>
        </p:nvSpPr>
        <p:spPr>
          <a:xfrm>
            <a:off x="4716000" y="6237000"/>
            <a:ext cx="4104000" cy="51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s-ES" sz="1400">
                <a:solidFill>
                  <a:srgbClr val="000000"/>
                </a:solidFill>
                <a:latin typeface="Gill Sans MT"/>
              </a:rPr>
              <a:t>Propuestas relevantes (conjuntas o de otros grupos)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