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69" r:id="rId5"/>
    <p:sldId id="259" r:id="rId6"/>
    <p:sldId id="260" r:id="rId7"/>
    <p:sldId id="271" r:id="rId8"/>
    <p:sldId id="272" r:id="rId9"/>
    <p:sldId id="273" r:id="rId10"/>
    <p:sldId id="276" r:id="rId11"/>
    <p:sldId id="274" r:id="rId12"/>
    <p:sldId id="275" r:id="rId13"/>
    <p:sldId id="277" r:id="rId14"/>
    <p:sldId id="278" r:id="rId15"/>
    <p:sldId id="280" r:id="rId16"/>
    <p:sldId id="286" r:id="rId17"/>
    <p:sldId id="287" r:id="rId18"/>
    <p:sldId id="279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7" r:id="rId28"/>
    <p:sldId id="268" r:id="rId29"/>
    <p:sldId id="270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70A8"/>
    <a:srgbClr val="785D99"/>
    <a:srgbClr val="604A7A"/>
    <a:srgbClr val="014F4B"/>
    <a:srgbClr val="01413E"/>
    <a:srgbClr val="025E5A"/>
    <a:srgbClr val="02847E"/>
    <a:srgbClr val="216967"/>
    <a:srgbClr val="02726E"/>
    <a:srgbClr val="1137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43" d="100"/>
          <a:sy n="43" d="100"/>
        </p:scale>
        <p:origin x="-102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717B2-EA0F-44F7-B197-0C2404A16BB3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21C7-8EAA-474D-B5B5-BDB0017048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21C7-8EAA-474D-B5B5-BDB0017048AA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21C7-8EAA-474D-B5B5-BDB0017048A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21C7-8EAA-474D-B5B5-BDB0017048AA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B1EC-7E3D-4F0B-8994-A9BCE00F8AF0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62024-45F5-40BA-82C0-9D5034B6C5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6600" spc="600" dirty="0" smtClean="0">
                <a:solidFill>
                  <a:schemeClr val="bg1"/>
                </a:solidFill>
                <a:latin typeface="Nexa Bold" pitchFamily="50" charset="0"/>
              </a:rPr>
              <a:t>COMISIÓN DE EXTENSIÓN</a:t>
            </a:r>
            <a:endParaRPr lang="es-ES" sz="6600" spc="6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7858180" cy="1752600"/>
          </a:xfrm>
        </p:spPr>
        <p:txBody>
          <a:bodyPr/>
          <a:lstStyle/>
          <a:p>
            <a:r>
              <a:rPr lang="es-ES" dirty="0" smtClean="0">
                <a:solidFill>
                  <a:srgbClr val="02726E"/>
                </a:solidFill>
                <a:latin typeface="Nexa Bold" pitchFamily="50" charset="0"/>
              </a:rPr>
              <a:t>Asamblea Extraordinaria </a:t>
            </a:r>
          </a:p>
          <a:p>
            <a:r>
              <a:rPr lang="es-ES" dirty="0" smtClean="0">
                <a:solidFill>
                  <a:srgbClr val="02726E"/>
                </a:solidFill>
                <a:latin typeface="Nexa Bold" pitchFamily="50" charset="0"/>
              </a:rPr>
              <a:t>5 – Febrero -2016</a:t>
            </a:r>
            <a:endParaRPr lang="es-ES" dirty="0">
              <a:solidFill>
                <a:srgbClr val="02726E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42910" y="857232"/>
            <a:ext cx="7858180" cy="785818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pc="300" dirty="0" smtClean="0">
                <a:solidFill>
                  <a:schemeClr val="bg1"/>
                </a:solidFill>
                <a:latin typeface="Nexa Bold" pitchFamily="50" charset="0"/>
              </a:rPr>
              <a:t>ASAMBLEA  CONSTITUYENTE</a:t>
            </a:r>
            <a:endParaRPr lang="es-ES" sz="36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pic>
        <p:nvPicPr>
          <p:cNvPr id="4098" name="Picture 2" descr="C:\Users\Isa\Desktop\GANEMOS\Fotos Ganemos\12666428_1100682089966083_1147438904_n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714348" y="1857364"/>
            <a:ext cx="7778790" cy="4375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642926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800" spc="300" dirty="0" smtClean="0">
                <a:solidFill>
                  <a:schemeClr val="bg1"/>
                </a:solidFill>
                <a:latin typeface="Nexa Bold" pitchFamily="50" charset="0"/>
              </a:rPr>
              <a:t>Marzo 2015</a:t>
            </a:r>
            <a:endParaRPr lang="es-ES" sz="48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pic>
        <p:nvPicPr>
          <p:cNvPr id="1027" name="Picture 3" descr="C:\Users\Isa\Desktop\GANEMOS\Fotos Ganemos\12650477_10205094199146674_304549895_n.jpg"/>
          <p:cNvPicPr>
            <a:picLocks noChangeAspect="1" noChangeArrowheads="1"/>
          </p:cNvPicPr>
          <p:nvPr/>
        </p:nvPicPr>
        <p:blipFill>
          <a:blip r:embed="rId2" cstate="print">
            <a:lum bright="-7000" contrast="11000"/>
          </a:blip>
          <a:srcRect/>
          <a:stretch>
            <a:fillRect/>
          </a:stretch>
        </p:blipFill>
        <p:spPr bwMode="auto">
          <a:xfrm>
            <a:off x="4357686" y="1714488"/>
            <a:ext cx="4572000" cy="4572001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357158" y="1714488"/>
            <a:ext cx="3714776" cy="4572032"/>
            <a:chOff x="357158" y="1714488"/>
            <a:chExt cx="3714776" cy="4572032"/>
          </a:xfrm>
        </p:grpSpPr>
        <p:pic>
          <p:nvPicPr>
            <p:cNvPr id="2" name="Picture 2" descr="C:\Users\Isa\Desktop\GANEMOS\Fotos Ganemos\12660203_10205094199786690_237974094_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571744"/>
              <a:ext cx="3714776" cy="37147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6 Rectángulo redondeado"/>
            <p:cNvSpPr/>
            <p:nvPr/>
          </p:nvSpPr>
          <p:spPr>
            <a:xfrm>
              <a:off x="357158" y="1714488"/>
              <a:ext cx="3714776" cy="714380"/>
            </a:xfrm>
            <a:prstGeom prst="roundRect">
              <a:avLst/>
            </a:prstGeom>
            <a:solidFill>
              <a:srgbClr val="8970A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spc="300" dirty="0" smtClean="0">
                  <a:latin typeface="Nexa Bold" pitchFamily="50" charset="0"/>
                </a:rPr>
                <a:t>Infraestructura</a:t>
              </a:r>
              <a:endParaRPr lang="es-ES" sz="2800" spc="300" dirty="0">
                <a:latin typeface="Nexa Bold" pitchFamily="50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642926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800" spc="300" dirty="0" smtClean="0">
                <a:solidFill>
                  <a:schemeClr val="bg1"/>
                </a:solidFill>
                <a:latin typeface="Nexa Bold" pitchFamily="50" charset="0"/>
              </a:rPr>
              <a:t>Abril 2015</a:t>
            </a:r>
            <a:endParaRPr lang="es-ES" sz="48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pic>
        <p:nvPicPr>
          <p:cNvPr id="2051" name="Picture 3" descr="C:\Users\Isa\Desktop\GANEMOS\Fotos Ganemos\Campaña Av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4357718" cy="4357718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285720" y="1785926"/>
            <a:ext cx="4000528" cy="4357718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spc="300" dirty="0" smtClean="0">
                <a:solidFill>
                  <a:schemeClr val="bg1"/>
                </a:solidFill>
                <a:latin typeface="Nexa Bold" pitchFamily="50" charset="0"/>
              </a:rPr>
              <a:t>RECOGIDA</a:t>
            </a:r>
          </a:p>
          <a:p>
            <a:pPr algn="ctr"/>
            <a:r>
              <a:rPr lang="es-ES" sz="4400" spc="300" dirty="0" smtClean="0">
                <a:solidFill>
                  <a:schemeClr val="bg1"/>
                </a:solidFill>
                <a:latin typeface="Nexa Bold" pitchFamily="50" charset="0"/>
              </a:rPr>
              <a:t>AVALES</a:t>
            </a:r>
            <a:endParaRPr lang="es-ES" sz="44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a\Desktop\GANEMOS\Fotos Ganemos\Cartel Avala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562926" cy="515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Isa\Desktop\GANEMOS\Fotos Ganemos\Avalarte.1.jpg"/>
          <p:cNvPicPr>
            <a:picLocks noChangeAspect="1" noChangeArrowheads="1"/>
          </p:cNvPicPr>
          <p:nvPr/>
        </p:nvPicPr>
        <p:blipFill>
          <a:blip r:embed="rId4" cstate="print"/>
          <a:srcRect t="6296" b="22346"/>
          <a:stretch>
            <a:fillRect/>
          </a:stretch>
        </p:blipFill>
        <p:spPr bwMode="auto">
          <a:xfrm>
            <a:off x="4357686" y="1000108"/>
            <a:ext cx="453844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Isa\Desktop\GANEMOS\Fotos Ganemos\Recogida de avales en el Avalarte.jpg"/>
          <p:cNvPicPr>
            <a:picLocks noChangeAspect="1" noChangeArrowheads="1"/>
          </p:cNvPicPr>
          <p:nvPr/>
        </p:nvPicPr>
        <p:blipFill>
          <a:blip r:embed="rId5" cstate="print"/>
          <a:srcRect t="20834" b="10416"/>
          <a:stretch>
            <a:fillRect/>
          </a:stretch>
        </p:blipFill>
        <p:spPr bwMode="auto">
          <a:xfrm>
            <a:off x="4357686" y="3714752"/>
            <a:ext cx="457203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a\Desktop\GANEMOS\Fotos Ganemos\Presentación pública de los candidatos.jpg"/>
          <p:cNvPicPr>
            <a:picLocks noChangeAspect="1" noChangeArrowheads="1"/>
          </p:cNvPicPr>
          <p:nvPr/>
        </p:nvPicPr>
        <p:blipFill>
          <a:blip r:embed="rId2" cstate="print"/>
          <a:srcRect t="6966" b="2548"/>
          <a:stretch>
            <a:fillRect/>
          </a:stretch>
        </p:blipFill>
        <p:spPr bwMode="auto">
          <a:xfrm>
            <a:off x="1357290" y="1714488"/>
            <a:ext cx="6503491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Rectángulo redondeado"/>
          <p:cNvSpPr/>
          <p:nvPr/>
        </p:nvSpPr>
        <p:spPr>
          <a:xfrm>
            <a:off x="714348" y="928670"/>
            <a:ext cx="7715304" cy="571504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spc="300" dirty="0" smtClean="0">
                <a:solidFill>
                  <a:schemeClr val="bg1"/>
                </a:solidFill>
                <a:latin typeface="Nexa Bold" pitchFamily="50" charset="0"/>
              </a:rPr>
              <a:t>Presentación pública de los candidatos</a:t>
            </a:r>
            <a:endParaRPr lang="es-ES" sz="24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642926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800" spc="300" dirty="0" smtClean="0">
                <a:solidFill>
                  <a:schemeClr val="bg1"/>
                </a:solidFill>
                <a:latin typeface="Nexa Bold" pitchFamily="50" charset="0"/>
              </a:rPr>
              <a:t>Mayo 2015</a:t>
            </a:r>
            <a:endParaRPr lang="es-ES" sz="48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pic>
        <p:nvPicPr>
          <p:cNvPr id="5122" name="Picture 2" descr="C:\Users\Isa\Desktop\GANEMOS\Fotos Ganemos\Fin Campaña Electoral.jpg"/>
          <p:cNvPicPr>
            <a:picLocks noChangeAspect="1" noChangeArrowheads="1"/>
          </p:cNvPicPr>
          <p:nvPr/>
        </p:nvPicPr>
        <p:blipFill>
          <a:blip r:embed="rId2" cstate="print"/>
          <a:srcRect t="20779" r="11688"/>
          <a:stretch>
            <a:fillRect/>
          </a:stretch>
        </p:blipFill>
        <p:spPr bwMode="auto">
          <a:xfrm>
            <a:off x="3571868" y="2098491"/>
            <a:ext cx="5269226" cy="354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Isa\Desktop\GANEMOS\Fotos Ganemos\12660353_10205105255783083_65614802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031622" cy="428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a\Desktop\GANEMOS\Fotos Ganemos\Cartel Debate Desigualdad y Pob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784383" cy="535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Isa\Desktop\GANEMOS\Fotos Ganemos\Debate Pobre y Desigual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964544"/>
            <a:ext cx="4429124" cy="3321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a\Desktop\GANEMOS\Fotos Ganemos\Cartel Debate Corrupción y Transpar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710"/>
            <a:ext cx="3840062" cy="5429248"/>
          </a:xfrm>
          <a:prstGeom prst="rect">
            <a:avLst/>
          </a:prstGeom>
          <a:noFill/>
        </p:spPr>
      </p:pic>
      <p:pic>
        <p:nvPicPr>
          <p:cNvPr id="3075" name="Picture 3" descr="C:\Users\Isa\Desktop\GANEMOS\Fotos Ganemos\Debate Corrupc ión y Transpar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357718" cy="326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sa\Desktop\GANEMOS\Fotos Ganemos\20150524_224451.jpg"/>
          <p:cNvPicPr>
            <a:picLocks noChangeAspect="1" noChangeArrowheads="1"/>
          </p:cNvPicPr>
          <p:nvPr/>
        </p:nvPicPr>
        <p:blipFill>
          <a:blip r:embed="rId2" cstate="print"/>
          <a:srcRect t="13726" b="13725"/>
          <a:stretch>
            <a:fillRect/>
          </a:stretch>
        </p:blipFill>
        <p:spPr bwMode="auto">
          <a:xfrm>
            <a:off x="1714480" y="3143248"/>
            <a:ext cx="5643602" cy="3070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Isa\Desktop\GANEMOS\Fotos Ganemos\Ganarte cart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78505"/>
            <a:ext cx="5715040" cy="215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/>
          <p:nvPr/>
        </p:nvSpPr>
        <p:spPr>
          <a:xfrm>
            <a:off x="500034" y="1286418"/>
            <a:ext cx="3228997" cy="2176626"/>
          </a:xfrm>
          <a:custGeom>
            <a:avLst/>
            <a:gdLst>
              <a:gd name="connsiteX0" fmla="*/ 0 w 3228997"/>
              <a:gd name="connsiteY0" fmla="*/ 362778 h 2176626"/>
              <a:gd name="connsiteX1" fmla="*/ 106256 w 3228997"/>
              <a:gd name="connsiteY1" fmla="*/ 106255 h 2176626"/>
              <a:gd name="connsiteX2" fmla="*/ 362779 w 3228997"/>
              <a:gd name="connsiteY2" fmla="*/ 0 h 2176626"/>
              <a:gd name="connsiteX3" fmla="*/ 2866219 w 3228997"/>
              <a:gd name="connsiteY3" fmla="*/ 0 h 2176626"/>
              <a:gd name="connsiteX4" fmla="*/ 3122742 w 3228997"/>
              <a:gd name="connsiteY4" fmla="*/ 106256 h 2176626"/>
              <a:gd name="connsiteX5" fmla="*/ 3228997 w 3228997"/>
              <a:gd name="connsiteY5" fmla="*/ 362779 h 2176626"/>
              <a:gd name="connsiteX6" fmla="*/ 3228997 w 3228997"/>
              <a:gd name="connsiteY6" fmla="*/ 1813848 h 2176626"/>
              <a:gd name="connsiteX7" fmla="*/ 3122742 w 3228997"/>
              <a:gd name="connsiteY7" fmla="*/ 2070371 h 2176626"/>
              <a:gd name="connsiteX8" fmla="*/ 2866219 w 3228997"/>
              <a:gd name="connsiteY8" fmla="*/ 2176626 h 2176626"/>
              <a:gd name="connsiteX9" fmla="*/ 362778 w 3228997"/>
              <a:gd name="connsiteY9" fmla="*/ 2176626 h 2176626"/>
              <a:gd name="connsiteX10" fmla="*/ 106255 w 3228997"/>
              <a:gd name="connsiteY10" fmla="*/ 2070371 h 2176626"/>
              <a:gd name="connsiteX11" fmla="*/ 0 w 3228997"/>
              <a:gd name="connsiteY11" fmla="*/ 1813848 h 2176626"/>
              <a:gd name="connsiteX12" fmla="*/ 0 w 3228997"/>
              <a:gd name="connsiteY12" fmla="*/ 362778 h 217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8997" h="2176626">
                <a:moveTo>
                  <a:pt x="0" y="362778"/>
                </a:moveTo>
                <a:cubicBezTo>
                  <a:pt x="0" y="266563"/>
                  <a:pt x="38221" y="174289"/>
                  <a:pt x="106256" y="106255"/>
                </a:cubicBezTo>
                <a:cubicBezTo>
                  <a:pt x="174290" y="38221"/>
                  <a:pt x="266564" y="0"/>
                  <a:pt x="362779" y="0"/>
                </a:cubicBezTo>
                <a:lnTo>
                  <a:pt x="2866219" y="0"/>
                </a:lnTo>
                <a:cubicBezTo>
                  <a:pt x="2962434" y="0"/>
                  <a:pt x="3054708" y="38221"/>
                  <a:pt x="3122742" y="106256"/>
                </a:cubicBezTo>
                <a:cubicBezTo>
                  <a:pt x="3190776" y="174290"/>
                  <a:pt x="3228997" y="266564"/>
                  <a:pt x="3228997" y="362779"/>
                </a:cubicBezTo>
                <a:lnTo>
                  <a:pt x="3228997" y="1813848"/>
                </a:lnTo>
                <a:cubicBezTo>
                  <a:pt x="3228997" y="1910063"/>
                  <a:pt x="3190776" y="2002337"/>
                  <a:pt x="3122742" y="2070371"/>
                </a:cubicBezTo>
                <a:cubicBezTo>
                  <a:pt x="3054708" y="2138405"/>
                  <a:pt x="2962434" y="2176626"/>
                  <a:pt x="2866219" y="2176626"/>
                </a:cubicBezTo>
                <a:lnTo>
                  <a:pt x="362778" y="2176626"/>
                </a:lnTo>
                <a:cubicBezTo>
                  <a:pt x="266563" y="2176626"/>
                  <a:pt x="174289" y="2138405"/>
                  <a:pt x="106255" y="2070371"/>
                </a:cubicBezTo>
                <a:cubicBezTo>
                  <a:pt x="38221" y="2002337"/>
                  <a:pt x="0" y="1910063"/>
                  <a:pt x="0" y="1813848"/>
                </a:cubicBezTo>
                <a:lnTo>
                  <a:pt x="0" y="3627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414" tIns="174834" rIns="243414" bIns="17483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kern="1200" spc="300" dirty="0" smtClean="0">
                <a:latin typeface="Nexa Bold" pitchFamily="50" charset="0"/>
              </a:rPr>
              <a:t>Julio y Agosto 2015</a:t>
            </a:r>
            <a:endParaRPr lang="es-ES" sz="3200" kern="1200" spc="300" dirty="0">
              <a:latin typeface="Nexa Bold" pitchFamily="50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500034" y="3680707"/>
            <a:ext cx="3228997" cy="2176626"/>
          </a:xfrm>
          <a:custGeom>
            <a:avLst/>
            <a:gdLst>
              <a:gd name="connsiteX0" fmla="*/ 0 w 3228997"/>
              <a:gd name="connsiteY0" fmla="*/ 362778 h 2176626"/>
              <a:gd name="connsiteX1" fmla="*/ 106256 w 3228997"/>
              <a:gd name="connsiteY1" fmla="*/ 106255 h 2176626"/>
              <a:gd name="connsiteX2" fmla="*/ 362779 w 3228997"/>
              <a:gd name="connsiteY2" fmla="*/ 0 h 2176626"/>
              <a:gd name="connsiteX3" fmla="*/ 2866219 w 3228997"/>
              <a:gd name="connsiteY3" fmla="*/ 0 h 2176626"/>
              <a:gd name="connsiteX4" fmla="*/ 3122742 w 3228997"/>
              <a:gd name="connsiteY4" fmla="*/ 106256 h 2176626"/>
              <a:gd name="connsiteX5" fmla="*/ 3228997 w 3228997"/>
              <a:gd name="connsiteY5" fmla="*/ 362779 h 2176626"/>
              <a:gd name="connsiteX6" fmla="*/ 3228997 w 3228997"/>
              <a:gd name="connsiteY6" fmla="*/ 1813848 h 2176626"/>
              <a:gd name="connsiteX7" fmla="*/ 3122742 w 3228997"/>
              <a:gd name="connsiteY7" fmla="*/ 2070371 h 2176626"/>
              <a:gd name="connsiteX8" fmla="*/ 2866219 w 3228997"/>
              <a:gd name="connsiteY8" fmla="*/ 2176626 h 2176626"/>
              <a:gd name="connsiteX9" fmla="*/ 362778 w 3228997"/>
              <a:gd name="connsiteY9" fmla="*/ 2176626 h 2176626"/>
              <a:gd name="connsiteX10" fmla="*/ 106255 w 3228997"/>
              <a:gd name="connsiteY10" fmla="*/ 2070371 h 2176626"/>
              <a:gd name="connsiteX11" fmla="*/ 0 w 3228997"/>
              <a:gd name="connsiteY11" fmla="*/ 1813848 h 2176626"/>
              <a:gd name="connsiteX12" fmla="*/ 0 w 3228997"/>
              <a:gd name="connsiteY12" fmla="*/ 362778 h 217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8997" h="2176626">
                <a:moveTo>
                  <a:pt x="0" y="362778"/>
                </a:moveTo>
                <a:cubicBezTo>
                  <a:pt x="0" y="266563"/>
                  <a:pt x="38221" y="174289"/>
                  <a:pt x="106256" y="106255"/>
                </a:cubicBezTo>
                <a:cubicBezTo>
                  <a:pt x="174290" y="38221"/>
                  <a:pt x="266564" y="0"/>
                  <a:pt x="362779" y="0"/>
                </a:cubicBezTo>
                <a:lnTo>
                  <a:pt x="2866219" y="0"/>
                </a:lnTo>
                <a:cubicBezTo>
                  <a:pt x="2962434" y="0"/>
                  <a:pt x="3054708" y="38221"/>
                  <a:pt x="3122742" y="106256"/>
                </a:cubicBezTo>
                <a:cubicBezTo>
                  <a:pt x="3190776" y="174290"/>
                  <a:pt x="3228997" y="266564"/>
                  <a:pt x="3228997" y="362779"/>
                </a:cubicBezTo>
                <a:lnTo>
                  <a:pt x="3228997" y="1813848"/>
                </a:lnTo>
                <a:cubicBezTo>
                  <a:pt x="3228997" y="1910063"/>
                  <a:pt x="3190776" y="2002337"/>
                  <a:pt x="3122742" y="2070371"/>
                </a:cubicBezTo>
                <a:cubicBezTo>
                  <a:pt x="3054708" y="2138405"/>
                  <a:pt x="2962434" y="2176626"/>
                  <a:pt x="2866219" y="2176626"/>
                </a:cubicBezTo>
                <a:lnTo>
                  <a:pt x="362778" y="2176626"/>
                </a:lnTo>
                <a:cubicBezTo>
                  <a:pt x="266563" y="2176626"/>
                  <a:pt x="174289" y="2138405"/>
                  <a:pt x="106255" y="2070371"/>
                </a:cubicBezTo>
                <a:cubicBezTo>
                  <a:pt x="38221" y="2002337"/>
                  <a:pt x="0" y="1910063"/>
                  <a:pt x="0" y="1813848"/>
                </a:cubicBezTo>
                <a:lnTo>
                  <a:pt x="0" y="3627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414" tIns="174834" rIns="243414" bIns="17483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kern="1200" spc="300" dirty="0" smtClean="0">
                <a:latin typeface="Nexa Bold" pitchFamily="50" charset="0"/>
              </a:rPr>
              <a:t>Septiembre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kern="1200" spc="300" dirty="0" smtClean="0">
                <a:latin typeface="Nexa Bold" pitchFamily="50" charset="0"/>
              </a:rPr>
              <a:t>2015</a:t>
            </a:r>
            <a:endParaRPr lang="es-ES" sz="3200" kern="1200" spc="300" dirty="0">
              <a:latin typeface="Nexa Bold" pitchFamily="50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00496" y="1638221"/>
            <a:ext cx="4572000" cy="14307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3200" spc="300" dirty="0" smtClean="0">
                <a:solidFill>
                  <a:schemeClr val="bg1"/>
                </a:solidFill>
                <a:latin typeface="Nexa Bold" pitchFamily="50" charset="0"/>
              </a:rPr>
              <a:t>Preparación del proyecto Ganando Jerez</a:t>
            </a:r>
            <a:endParaRPr lang="es-ES" sz="3200" spc="3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29058" y="4000504"/>
            <a:ext cx="5286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3200" spc="300" dirty="0" smtClean="0">
                <a:solidFill>
                  <a:schemeClr val="bg1"/>
                </a:solidFill>
                <a:latin typeface="Nexa Bold" pitchFamily="50" charset="0"/>
              </a:rPr>
              <a:t>Inicio del Proyecto</a:t>
            </a:r>
          </a:p>
          <a:p>
            <a:pPr marL="285750" lvl="1" indent="-285750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3200" spc="300" dirty="0" smtClean="0">
                <a:solidFill>
                  <a:schemeClr val="bg1"/>
                </a:solidFill>
                <a:latin typeface="Nexa Bold" pitchFamily="50" charset="0"/>
              </a:rPr>
              <a:t>Primer contacto con San Isidro</a:t>
            </a:r>
            <a:endParaRPr lang="es-ES" sz="32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66" y="1000116"/>
            <a:ext cx="8229600" cy="1143000"/>
          </a:xfrm>
        </p:spPr>
        <p:txBody>
          <a:bodyPr>
            <a:normAutofit/>
          </a:bodyPr>
          <a:lstStyle/>
          <a:p>
            <a:r>
              <a:rPr lang="es-ES" sz="6600" spc="600" dirty="0" smtClean="0">
                <a:solidFill>
                  <a:schemeClr val="bg1"/>
                </a:solidFill>
                <a:latin typeface="Nexa Bold" pitchFamily="50" charset="0"/>
              </a:rPr>
              <a:t>DESCRIPCIÓN</a:t>
            </a:r>
            <a:endParaRPr lang="es-ES" sz="6600" spc="6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57200" y="2721772"/>
            <a:ext cx="8229600" cy="778657"/>
          </a:xfrm>
          <a:prstGeom prst="roundRect">
            <a:avLst>
              <a:gd name="adj" fmla="val 10000"/>
            </a:avLst>
          </a:prstGeom>
          <a:solidFill>
            <a:srgbClr val="02847E">
              <a:alpha val="90000"/>
            </a:srgbClr>
          </a:soli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 rot="21600000">
            <a:off x="714337" y="4140882"/>
            <a:ext cx="2417445" cy="1645582"/>
          </a:xfrm>
          <a:custGeom>
            <a:avLst/>
            <a:gdLst>
              <a:gd name="connsiteX0" fmla="*/ 172786 w 2417445"/>
              <a:gd name="connsiteY0" fmla="*/ 0 h 1645581"/>
              <a:gd name="connsiteX1" fmla="*/ 2244659 w 2417445"/>
              <a:gd name="connsiteY1" fmla="*/ 0 h 1645581"/>
              <a:gd name="connsiteX2" fmla="*/ 2366837 w 2417445"/>
              <a:gd name="connsiteY2" fmla="*/ 50608 h 1645581"/>
              <a:gd name="connsiteX3" fmla="*/ 2417445 w 2417445"/>
              <a:gd name="connsiteY3" fmla="*/ 172786 h 1645581"/>
              <a:gd name="connsiteX4" fmla="*/ 2417445 w 2417445"/>
              <a:gd name="connsiteY4" fmla="*/ 1645581 h 1645581"/>
              <a:gd name="connsiteX5" fmla="*/ 2417445 w 2417445"/>
              <a:gd name="connsiteY5" fmla="*/ 1645581 h 1645581"/>
              <a:gd name="connsiteX6" fmla="*/ 2417445 w 2417445"/>
              <a:gd name="connsiteY6" fmla="*/ 1645581 h 1645581"/>
              <a:gd name="connsiteX7" fmla="*/ 0 w 2417445"/>
              <a:gd name="connsiteY7" fmla="*/ 1645581 h 1645581"/>
              <a:gd name="connsiteX8" fmla="*/ 0 w 2417445"/>
              <a:gd name="connsiteY8" fmla="*/ 1645581 h 1645581"/>
              <a:gd name="connsiteX9" fmla="*/ 0 w 2417445"/>
              <a:gd name="connsiteY9" fmla="*/ 1645581 h 1645581"/>
              <a:gd name="connsiteX10" fmla="*/ 0 w 2417445"/>
              <a:gd name="connsiteY10" fmla="*/ 172786 h 1645581"/>
              <a:gd name="connsiteX11" fmla="*/ 50608 w 2417445"/>
              <a:gd name="connsiteY11" fmla="*/ 50608 h 1645581"/>
              <a:gd name="connsiteX12" fmla="*/ 172786 w 2417445"/>
              <a:gd name="connsiteY12" fmla="*/ 0 h 164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7445" h="1645581">
                <a:moveTo>
                  <a:pt x="2244659" y="1645581"/>
                </a:moveTo>
                <a:lnTo>
                  <a:pt x="172786" y="1645581"/>
                </a:lnTo>
                <a:cubicBezTo>
                  <a:pt x="126960" y="1645581"/>
                  <a:pt x="83011" y="1627377"/>
                  <a:pt x="50608" y="1594973"/>
                </a:cubicBezTo>
                <a:cubicBezTo>
                  <a:pt x="18204" y="1562569"/>
                  <a:pt x="0" y="1518620"/>
                  <a:pt x="0" y="1472795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1472795"/>
                </a:lnTo>
                <a:cubicBezTo>
                  <a:pt x="2417445" y="1518621"/>
                  <a:pt x="2399241" y="1562570"/>
                  <a:pt x="2366837" y="1594973"/>
                </a:cubicBezTo>
                <a:cubicBezTo>
                  <a:pt x="2334433" y="1627377"/>
                  <a:pt x="2290484" y="1645581"/>
                  <a:pt x="2244659" y="164558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847" tIns="142241" rIns="192847" bIns="192847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0" kern="1200" spc="300" dirty="0" smtClean="0">
                <a:latin typeface="Nexa Bold" pitchFamily="50" charset="0"/>
              </a:rPr>
              <a:t>De  8 a 10 constantes</a:t>
            </a:r>
            <a:endParaRPr lang="es-ES" sz="2000" b="0" kern="1200" spc="300" dirty="0">
              <a:latin typeface="Nexa Bold" pitchFamily="50" charset="0"/>
            </a:endParaRPr>
          </a:p>
        </p:txBody>
      </p:sp>
      <p:sp>
        <p:nvSpPr>
          <p:cNvPr id="15" name="14 Forma libre"/>
          <p:cNvSpPr/>
          <p:nvPr/>
        </p:nvSpPr>
        <p:spPr>
          <a:xfrm rot="21600000">
            <a:off x="3357548" y="4176981"/>
            <a:ext cx="2417445" cy="1609464"/>
          </a:xfrm>
          <a:custGeom>
            <a:avLst/>
            <a:gdLst>
              <a:gd name="connsiteX0" fmla="*/ 168994 w 2417445"/>
              <a:gd name="connsiteY0" fmla="*/ 0 h 1609463"/>
              <a:gd name="connsiteX1" fmla="*/ 2248451 w 2417445"/>
              <a:gd name="connsiteY1" fmla="*/ 0 h 1609463"/>
              <a:gd name="connsiteX2" fmla="*/ 2367948 w 2417445"/>
              <a:gd name="connsiteY2" fmla="*/ 49497 h 1609463"/>
              <a:gd name="connsiteX3" fmla="*/ 2417445 w 2417445"/>
              <a:gd name="connsiteY3" fmla="*/ 168994 h 1609463"/>
              <a:gd name="connsiteX4" fmla="*/ 2417445 w 2417445"/>
              <a:gd name="connsiteY4" fmla="*/ 1609463 h 1609463"/>
              <a:gd name="connsiteX5" fmla="*/ 2417445 w 2417445"/>
              <a:gd name="connsiteY5" fmla="*/ 1609463 h 1609463"/>
              <a:gd name="connsiteX6" fmla="*/ 2417445 w 2417445"/>
              <a:gd name="connsiteY6" fmla="*/ 1609463 h 1609463"/>
              <a:gd name="connsiteX7" fmla="*/ 0 w 2417445"/>
              <a:gd name="connsiteY7" fmla="*/ 1609463 h 1609463"/>
              <a:gd name="connsiteX8" fmla="*/ 0 w 2417445"/>
              <a:gd name="connsiteY8" fmla="*/ 1609463 h 1609463"/>
              <a:gd name="connsiteX9" fmla="*/ 0 w 2417445"/>
              <a:gd name="connsiteY9" fmla="*/ 1609463 h 1609463"/>
              <a:gd name="connsiteX10" fmla="*/ 0 w 2417445"/>
              <a:gd name="connsiteY10" fmla="*/ 168994 h 1609463"/>
              <a:gd name="connsiteX11" fmla="*/ 49497 w 2417445"/>
              <a:gd name="connsiteY11" fmla="*/ 49497 h 1609463"/>
              <a:gd name="connsiteX12" fmla="*/ 168994 w 2417445"/>
              <a:gd name="connsiteY12" fmla="*/ 0 h 160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7445" h="1609463">
                <a:moveTo>
                  <a:pt x="2248451" y="1609463"/>
                </a:moveTo>
                <a:lnTo>
                  <a:pt x="168994" y="1609463"/>
                </a:lnTo>
                <a:cubicBezTo>
                  <a:pt x="124174" y="1609463"/>
                  <a:pt x="81190" y="1591658"/>
                  <a:pt x="49497" y="1559966"/>
                </a:cubicBezTo>
                <a:cubicBezTo>
                  <a:pt x="17805" y="1528273"/>
                  <a:pt x="0" y="1485289"/>
                  <a:pt x="0" y="1440469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1440469"/>
                </a:lnTo>
                <a:cubicBezTo>
                  <a:pt x="2417445" y="1485289"/>
                  <a:pt x="2399640" y="1528273"/>
                  <a:pt x="2367948" y="1559966"/>
                </a:cubicBezTo>
                <a:cubicBezTo>
                  <a:pt x="2336255" y="1591658"/>
                  <a:pt x="2293271" y="1609463"/>
                  <a:pt x="2248451" y="160946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737" tIns="142241" rIns="191737" bIns="191737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spc="300" dirty="0" smtClean="0">
                <a:latin typeface="Nexa Bold" pitchFamily="50" charset="0"/>
              </a:rPr>
              <a:t>Una vez por semana</a:t>
            </a:r>
            <a:endParaRPr lang="es-ES" sz="2000" kern="1200" spc="300" dirty="0">
              <a:latin typeface="Nexa Bold" pitchFamily="50" charset="0"/>
            </a:endParaRPr>
          </a:p>
        </p:txBody>
      </p:sp>
      <p:sp>
        <p:nvSpPr>
          <p:cNvPr id="17" name="16 Forma libre"/>
          <p:cNvSpPr/>
          <p:nvPr/>
        </p:nvSpPr>
        <p:spPr>
          <a:xfrm rot="21600000">
            <a:off x="6000758" y="4195911"/>
            <a:ext cx="2417446" cy="1590554"/>
          </a:xfrm>
          <a:custGeom>
            <a:avLst/>
            <a:gdLst>
              <a:gd name="connsiteX0" fmla="*/ 167008 w 2417445"/>
              <a:gd name="connsiteY0" fmla="*/ 0 h 1590553"/>
              <a:gd name="connsiteX1" fmla="*/ 2250437 w 2417445"/>
              <a:gd name="connsiteY1" fmla="*/ 0 h 1590553"/>
              <a:gd name="connsiteX2" fmla="*/ 2368529 w 2417445"/>
              <a:gd name="connsiteY2" fmla="*/ 48916 h 1590553"/>
              <a:gd name="connsiteX3" fmla="*/ 2417444 w 2417445"/>
              <a:gd name="connsiteY3" fmla="*/ 167009 h 1590553"/>
              <a:gd name="connsiteX4" fmla="*/ 2417445 w 2417445"/>
              <a:gd name="connsiteY4" fmla="*/ 1590553 h 1590553"/>
              <a:gd name="connsiteX5" fmla="*/ 2417445 w 2417445"/>
              <a:gd name="connsiteY5" fmla="*/ 1590553 h 1590553"/>
              <a:gd name="connsiteX6" fmla="*/ 2417445 w 2417445"/>
              <a:gd name="connsiteY6" fmla="*/ 1590553 h 1590553"/>
              <a:gd name="connsiteX7" fmla="*/ 0 w 2417445"/>
              <a:gd name="connsiteY7" fmla="*/ 1590553 h 1590553"/>
              <a:gd name="connsiteX8" fmla="*/ 0 w 2417445"/>
              <a:gd name="connsiteY8" fmla="*/ 1590553 h 1590553"/>
              <a:gd name="connsiteX9" fmla="*/ 0 w 2417445"/>
              <a:gd name="connsiteY9" fmla="*/ 1590553 h 1590553"/>
              <a:gd name="connsiteX10" fmla="*/ 0 w 2417445"/>
              <a:gd name="connsiteY10" fmla="*/ 167008 h 1590553"/>
              <a:gd name="connsiteX11" fmla="*/ 48916 w 2417445"/>
              <a:gd name="connsiteY11" fmla="*/ 48916 h 1590553"/>
              <a:gd name="connsiteX12" fmla="*/ 167009 w 2417445"/>
              <a:gd name="connsiteY12" fmla="*/ 1 h 1590553"/>
              <a:gd name="connsiteX13" fmla="*/ 167008 w 2417445"/>
              <a:gd name="connsiteY13" fmla="*/ 0 h 159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7445" h="1590553">
                <a:moveTo>
                  <a:pt x="2250437" y="1590553"/>
                </a:moveTo>
                <a:lnTo>
                  <a:pt x="167008" y="1590553"/>
                </a:lnTo>
                <a:cubicBezTo>
                  <a:pt x="122715" y="1590553"/>
                  <a:pt x="80236" y="1572957"/>
                  <a:pt x="48916" y="1541637"/>
                </a:cubicBezTo>
                <a:cubicBezTo>
                  <a:pt x="17596" y="1510317"/>
                  <a:pt x="1" y="1467838"/>
                  <a:pt x="1" y="1423544"/>
                </a:cubicBezTo>
                <a:cubicBezTo>
                  <a:pt x="1" y="949029"/>
                  <a:pt x="0" y="474515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0"/>
                </a:lnTo>
                <a:lnTo>
                  <a:pt x="2417445" y="1423545"/>
                </a:lnTo>
                <a:cubicBezTo>
                  <a:pt x="2417445" y="1467838"/>
                  <a:pt x="2399849" y="1510317"/>
                  <a:pt x="2368529" y="1541637"/>
                </a:cubicBezTo>
                <a:cubicBezTo>
                  <a:pt x="2337209" y="1572957"/>
                  <a:pt x="2294730" y="1590552"/>
                  <a:pt x="2250436" y="1590552"/>
                </a:cubicBezTo>
                <a:lnTo>
                  <a:pt x="2250437" y="15905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387" tIns="220472" rIns="269388" bIns="269388" numCol="1" spcCol="1270" anchor="t" anchorCtr="0">
            <a:noAutofit/>
          </a:bodyPr>
          <a:lstStyle/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100" kern="1200" dirty="0" smtClean="0">
                <a:latin typeface="Nexa Bold" pitchFamily="50" charset="0"/>
              </a:rPr>
              <a:t> </a:t>
            </a:r>
            <a:r>
              <a:rPr lang="es-ES" sz="2000" kern="1200" spc="300" dirty="0" err="1" smtClean="0">
                <a:latin typeface="Nexa Bold" pitchFamily="50" charset="0"/>
              </a:rPr>
              <a:t>Wasap</a:t>
            </a:r>
            <a:endParaRPr lang="es-ES" sz="2000" kern="1200" spc="300" dirty="0" smtClean="0">
              <a:latin typeface="Nexa Bold" pitchFamily="50" charset="0"/>
            </a:endParaRPr>
          </a:p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spc="300" dirty="0" err="1" smtClean="0">
                <a:latin typeface="Nexa Bold" pitchFamily="50" charset="0"/>
              </a:rPr>
              <a:t>Facebook</a:t>
            </a:r>
            <a:endParaRPr lang="es-ES" sz="2000" kern="1200" spc="300" dirty="0">
              <a:latin typeface="Nexa Bold" pitchFamily="50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71472" y="2357430"/>
            <a:ext cx="2571768" cy="1500198"/>
          </a:xfrm>
          <a:prstGeom prst="roundRect">
            <a:avLst/>
          </a:prstGeom>
          <a:solidFill>
            <a:srgbClr val="216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spc="300" dirty="0" smtClean="0">
                <a:solidFill>
                  <a:schemeClr val="bg1"/>
                </a:solidFill>
                <a:latin typeface="Nexa Bold" pitchFamily="50" charset="0"/>
              </a:rPr>
              <a:t>MIEMBROS</a:t>
            </a:r>
            <a:endParaRPr lang="es-ES" sz="20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214678" y="2357430"/>
            <a:ext cx="2643206" cy="1500198"/>
          </a:xfrm>
          <a:prstGeom prst="roundRect">
            <a:avLst/>
          </a:prstGeom>
          <a:solidFill>
            <a:srgbClr val="216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spc="300" dirty="0" smtClean="0">
                <a:solidFill>
                  <a:schemeClr val="bg1"/>
                </a:solidFill>
                <a:latin typeface="Nexa Bold" pitchFamily="50" charset="0"/>
              </a:rPr>
              <a:t>FRECUENCIA DE REUNIÓN</a:t>
            </a:r>
            <a:endParaRPr lang="es-ES" sz="20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929322" y="2357430"/>
            <a:ext cx="2643206" cy="1500198"/>
          </a:xfrm>
          <a:prstGeom prst="roundRect">
            <a:avLst/>
          </a:prstGeom>
          <a:solidFill>
            <a:srgbClr val="216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pc="300" dirty="0" smtClean="0">
                <a:solidFill>
                  <a:schemeClr val="bg1"/>
                </a:solidFill>
                <a:latin typeface="Nexa Bold" pitchFamily="50" charset="0"/>
              </a:rPr>
              <a:t>COMUNICACIÓN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428596" y="642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xa Bold" pitchFamily="50" charset="0"/>
                <a:ea typeface="+mj-ea"/>
                <a:cs typeface="+mj-cs"/>
              </a:rPr>
              <a:t>Octubre 2015</a:t>
            </a:r>
            <a:endParaRPr kumimoji="0" lang="es-ES" sz="48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xa Bold" pitchFamily="50" charset="0"/>
              <a:ea typeface="+mj-ea"/>
              <a:cs typeface="+mj-cs"/>
            </a:endParaRPr>
          </a:p>
        </p:txBody>
      </p:sp>
      <p:pic>
        <p:nvPicPr>
          <p:cNvPr id="7170" name="Picture 2" descr="C:\Users\Isa\Desktop\GANEMOS\Fotos Ganemos\12096193_1017790794940286_706685533043832198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929090" cy="393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4786314" y="2857496"/>
            <a:ext cx="4143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spc="300" dirty="0" smtClean="0">
                <a:solidFill>
                  <a:schemeClr val="bg1"/>
                </a:solidFill>
                <a:latin typeface="Nexa Bold" pitchFamily="50" charset="0"/>
              </a:rPr>
              <a:t>Encuestas entre la ciudadanía</a:t>
            </a:r>
          </a:p>
          <a:p>
            <a:r>
              <a:rPr lang="es-ES" sz="3200" spc="300" dirty="0" smtClean="0">
                <a:solidFill>
                  <a:schemeClr val="bg1"/>
                </a:solidFill>
                <a:latin typeface="Nexa Bold" pitchFamily="50" charset="0"/>
              </a:rPr>
              <a:t>De San Isidro</a:t>
            </a:r>
            <a:endParaRPr lang="es-ES" sz="32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428596" y="642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exa Bold" pitchFamily="50" charset="0"/>
              <a:ea typeface="+mj-ea"/>
              <a:cs typeface="+mj-cs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1417315" y="1643050"/>
            <a:ext cx="2940371" cy="3543082"/>
          </a:xfrm>
          <a:custGeom>
            <a:avLst/>
            <a:gdLst>
              <a:gd name="connsiteX0" fmla="*/ 0 w 2940371"/>
              <a:gd name="connsiteY0" fmla="*/ 490072 h 3543082"/>
              <a:gd name="connsiteX1" fmla="*/ 143539 w 2940371"/>
              <a:gd name="connsiteY1" fmla="*/ 143539 h 3543082"/>
              <a:gd name="connsiteX2" fmla="*/ 490073 w 2940371"/>
              <a:gd name="connsiteY2" fmla="*/ 1 h 3543082"/>
              <a:gd name="connsiteX3" fmla="*/ 2450299 w 2940371"/>
              <a:gd name="connsiteY3" fmla="*/ 0 h 3543082"/>
              <a:gd name="connsiteX4" fmla="*/ 2796832 w 2940371"/>
              <a:gd name="connsiteY4" fmla="*/ 143539 h 3543082"/>
              <a:gd name="connsiteX5" fmla="*/ 2940370 w 2940371"/>
              <a:gd name="connsiteY5" fmla="*/ 490073 h 3543082"/>
              <a:gd name="connsiteX6" fmla="*/ 2940371 w 2940371"/>
              <a:gd name="connsiteY6" fmla="*/ 3053010 h 3543082"/>
              <a:gd name="connsiteX7" fmla="*/ 2796832 w 2940371"/>
              <a:gd name="connsiteY7" fmla="*/ 3399543 h 3543082"/>
              <a:gd name="connsiteX8" fmla="*/ 2450299 w 2940371"/>
              <a:gd name="connsiteY8" fmla="*/ 3543082 h 3543082"/>
              <a:gd name="connsiteX9" fmla="*/ 490072 w 2940371"/>
              <a:gd name="connsiteY9" fmla="*/ 3543082 h 3543082"/>
              <a:gd name="connsiteX10" fmla="*/ 143539 w 2940371"/>
              <a:gd name="connsiteY10" fmla="*/ 3399543 h 3543082"/>
              <a:gd name="connsiteX11" fmla="*/ 1 w 2940371"/>
              <a:gd name="connsiteY11" fmla="*/ 3053009 h 3543082"/>
              <a:gd name="connsiteX12" fmla="*/ 0 w 2940371"/>
              <a:gd name="connsiteY12" fmla="*/ 490072 h 354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0371" h="3543082">
                <a:moveTo>
                  <a:pt x="0" y="490072"/>
                </a:moveTo>
                <a:cubicBezTo>
                  <a:pt x="0" y="360097"/>
                  <a:pt x="51633" y="235445"/>
                  <a:pt x="143539" y="143539"/>
                </a:cubicBezTo>
                <a:cubicBezTo>
                  <a:pt x="235445" y="51633"/>
                  <a:pt x="360097" y="1"/>
                  <a:pt x="490073" y="1"/>
                </a:cubicBezTo>
                <a:lnTo>
                  <a:pt x="2450299" y="0"/>
                </a:lnTo>
                <a:cubicBezTo>
                  <a:pt x="2580274" y="0"/>
                  <a:pt x="2704926" y="51633"/>
                  <a:pt x="2796832" y="143539"/>
                </a:cubicBezTo>
                <a:cubicBezTo>
                  <a:pt x="2888738" y="235445"/>
                  <a:pt x="2940370" y="360097"/>
                  <a:pt x="2940370" y="490073"/>
                </a:cubicBezTo>
                <a:cubicBezTo>
                  <a:pt x="2940370" y="1344385"/>
                  <a:pt x="2940371" y="2198698"/>
                  <a:pt x="2940371" y="3053010"/>
                </a:cubicBezTo>
                <a:cubicBezTo>
                  <a:pt x="2940371" y="3182985"/>
                  <a:pt x="2888739" y="3307637"/>
                  <a:pt x="2796832" y="3399543"/>
                </a:cubicBezTo>
                <a:cubicBezTo>
                  <a:pt x="2704926" y="3491449"/>
                  <a:pt x="2580274" y="3543082"/>
                  <a:pt x="2450299" y="3543082"/>
                </a:cubicBezTo>
                <a:lnTo>
                  <a:pt x="490072" y="3543082"/>
                </a:lnTo>
                <a:cubicBezTo>
                  <a:pt x="360097" y="3543082"/>
                  <a:pt x="235445" y="3491449"/>
                  <a:pt x="143539" y="3399543"/>
                </a:cubicBezTo>
                <a:cubicBezTo>
                  <a:pt x="51633" y="3307637"/>
                  <a:pt x="0" y="3182985"/>
                  <a:pt x="1" y="3053009"/>
                </a:cubicBezTo>
                <a:cubicBezTo>
                  <a:pt x="1" y="2198697"/>
                  <a:pt x="0" y="1344384"/>
                  <a:pt x="0" y="4900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647" tIns="202592" rIns="261647" bIns="20259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100" kern="1200" spc="300" dirty="0" smtClean="0">
                <a:latin typeface="Nexa Bold" pitchFamily="50" charset="0"/>
              </a:rPr>
              <a:t>Noviembre y Diciembre 2015</a:t>
            </a:r>
            <a:endParaRPr lang="es-ES" sz="3100" kern="1200" spc="300" dirty="0">
              <a:latin typeface="Nexa Bold" pitchFamily="50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14876" y="2000240"/>
            <a:ext cx="2786082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3500" spc="300" dirty="0" smtClean="0">
                <a:solidFill>
                  <a:schemeClr val="bg1"/>
                </a:solidFill>
                <a:latin typeface="Nexa Bold" pitchFamily="50" charset="0"/>
              </a:rPr>
              <a:t>Tanda de</a:t>
            </a:r>
          </a:p>
          <a:p>
            <a:pPr marL="285750" lvl="1" indent="-285750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3500" spc="300" dirty="0" smtClean="0">
                <a:solidFill>
                  <a:schemeClr val="bg1"/>
                </a:solidFill>
                <a:latin typeface="Nexa Bold" pitchFamily="50" charset="0"/>
              </a:rPr>
              <a:t>reuniones</a:t>
            </a:r>
          </a:p>
          <a:p>
            <a:pPr marL="285750" lvl="1" indent="-285750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3500" spc="300" dirty="0" smtClean="0">
                <a:solidFill>
                  <a:schemeClr val="bg1"/>
                </a:solidFill>
                <a:latin typeface="Nexa Bold" pitchFamily="50" charset="0"/>
              </a:rPr>
              <a:t>con A.VV.</a:t>
            </a:r>
          </a:p>
          <a:p>
            <a:pPr marL="285750" lvl="1" indent="-285750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3500" spc="300" dirty="0" smtClean="0">
                <a:solidFill>
                  <a:schemeClr val="bg1"/>
                </a:solidFill>
                <a:latin typeface="Nexa Bold" pitchFamily="50" charset="0"/>
              </a:rPr>
              <a:t>del Casco</a:t>
            </a:r>
          </a:p>
          <a:p>
            <a:pPr marL="285750" lvl="1" indent="-285750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3500" spc="300" dirty="0" smtClean="0">
                <a:solidFill>
                  <a:schemeClr val="bg1"/>
                </a:solidFill>
                <a:latin typeface="Nexa Bold" pitchFamily="50" charset="0"/>
              </a:rPr>
              <a:t>Histórico</a:t>
            </a:r>
            <a:endParaRPr lang="es-ES" sz="35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800" spc="300" dirty="0" smtClean="0">
                <a:solidFill>
                  <a:schemeClr val="bg1"/>
                </a:solidFill>
                <a:latin typeface="Nexa Bold" pitchFamily="50" charset="0"/>
              </a:rPr>
              <a:t>Diciembre 2015</a:t>
            </a:r>
            <a:endParaRPr lang="es-ES" sz="48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57224" y="1643050"/>
            <a:ext cx="7429552" cy="928694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spc="300" dirty="0" smtClean="0">
                <a:solidFill>
                  <a:schemeClr val="bg1"/>
                </a:solidFill>
                <a:latin typeface="Nexa Bold" pitchFamily="50" charset="0"/>
              </a:rPr>
              <a:t>Colaboración en Zambomba Solidaria Zona Sur</a:t>
            </a:r>
            <a:endParaRPr lang="es-ES" sz="28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pic>
        <p:nvPicPr>
          <p:cNvPr id="8194" name="Picture 2" descr="C:\Users\Isa\Desktop\GANEMOS\Fotos Ganemos\12647923_10205094199226676_744637104_n.jpg"/>
          <p:cNvPicPr>
            <a:picLocks noChangeAspect="1" noChangeArrowheads="1"/>
          </p:cNvPicPr>
          <p:nvPr/>
        </p:nvPicPr>
        <p:blipFill>
          <a:blip r:embed="rId2" cstate="print"/>
          <a:srcRect l="7037" r="15558"/>
          <a:stretch>
            <a:fillRect/>
          </a:stretch>
        </p:blipFill>
        <p:spPr bwMode="auto">
          <a:xfrm>
            <a:off x="928662" y="2879757"/>
            <a:ext cx="4786346" cy="3478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Isa\Desktop\GANEMOS\Fotos Ganemos\12607144_10205094199906693_4491845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4891" y="2857496"/>
            <a:ext cx="1969009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a\Desktop\GANEMOS\Fotos Ganemos\12305874_10204747726845083_134057556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643338" cy="515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Isa\Desktop\GANEMOS\Fotos Ganemos\12607265_10205094198026646_427990793_n.jpg"/>
          <p:cNvPicPr>
            <a:picLocks noChangeAspect="1" noChangeArrowheads="1"/>
          </p:cNvPicPr>
          <p:nvPr/>
        </p:nvPicPr>
        <p:blipFill>
          <a:blip r:embed="rId3" cstate="print"/>
          <a:srcRect t="16560" r="6878" b="17203"/>
          <a:stretch>
            <a:fillRect/>
          </a:stretch>
        </p:blipFill>
        <p:spPr bwMode="auto">
          <a:xfrm>
            <a:off x="4143372" y="1142984"/>
            <a:ext cx="4835919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Isa\Desktop\GANEMOS\Fotos Ganemos\12648102_10205094198186650_779969858_n (1).jpg"/>
          <p:cNvPicPr>
            <a:picLocks noChangeAspect="1" noChangeArrowheads="1"/>
          </p:cNvPicPr>
          <p:nvPr/>
        </p:nvPicPr>
        <p:blipFill>
          <a:blip r:embed="rId4" cstate="print"/>
          <a:srcRect t="8384" r="6964" b="24545"/>
          <a:stretch>
            <a:fillRect/>
          </a:stretch>
        </p:blipFill>
        <p:spPr bwMode="auto">
          <a:xfrm>
            <a:off x="4158313" y="3857628"/>
            <a:ext cx="4771405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04" y="2714620"/>
            <a:ext cx="8229600" cy="1143000"/>
          </a:xfrm>
        </p:spPr>
        <p:txBody>
          <a:bodyPr>
            <a:noAutofit/>
          </a:bodyPr>
          <a:lstStyle/>
          <a:p>
            <a:r>
              <a:rPr lang="es-ES" sz="7200" spc="600" dirty="0" smtClean="0">
                <a:solidFill>
                  <a:schemeClr val="bg1"/>
                </a:solidFill>
                <a:latin typeface="Nexa Bold" pitchFamily="50" charset="0"/>
              </a:rPr>
              <a:t>EVALUACIÓN</a:t>
            </a:r>
            <a:endParaRPr lang="es-E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142976" y="2143116"/>
            <a:ext cx="2143140" cy="1357322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latin typeface="Nexa Light" pitchFamily="50" charset="0"/>
              </a:rPr>
              <a:t>Respuesta de la ciudadanía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1142976" y="3643314"/>
            <a:ext cx="2143140" cy="1214446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latin typeface="Nexa Light" pitchFamily="50" charset="0"/>
              </a:rPr>
              <a:t>Libertad de actuación</a:t>
            </a:r>
          </a:p>
          <a:p>
            <a:pPr algn="ctr"/>
            <a:r>
              <a:rPr lang="es-ES" sz="1600" spc="300" dirty="0" smtClean="0">
                <a:latin typeface="Nexa Light" pitchFamily="50" charset="0"/>
              </a:rPr>
              <a:t>(Cuerda floja)</a:t>
            </a:r>
          </a:p>
        </p:txBody>
      </p:sp>
      <p:sp>
        <p:nvSpPr>
          <p:cNvPr id="30" name="29 Flecha abajo"/>
          <p:cNvSpPr/>
          <p:nvPr/>
        </p:nvSpPr>
        <p:spPr>
          <a:xfrm>
            <a:off x="214282" y="2143116"/>
            <a:ext cx="785818" cy="4214842"/>
          </a:xfrm>
          <a:prstGeom prst="downArrow">
            <a:avLst/>
          </a:prstGeom>
          <a:solidFill>
            <a:srgbClr val="604A7A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000" spc="300" dirty="0" smtClean="0">
                <a:latin typeface="Nexa Light" pitchFamily="50" charset="0"/>
              </a:rPr>
              <a:t>DISMINUYE</a:t>
            </a:r>
            <a:endParaRPr lang="es-ES" sz="2000" spc="300" dirty="0">
              <a:latin typeface="Nexa Light" pitchFamily="50" charset="0"/>
            </a:endParaRPr>
          </a:p>
        </p:txBody>
      </p:sp>
      <p:cxnSp>
        <p:nvCxnSpPr>
          <p:cNvPr id="31" name="30 Conector curvado"/>
          <p:cNvCxnSpPr/>
          <p:nvPr/>
        </p:nvCxnSpPr>
        <p:spPr>
          <a:xfrm>
            <a:off x="3286116" y="4286256"/>
            <a:ext cx="857256" cy="1588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4286248" y="1428736"/>
            <a:ext cx="4357718" cy="2031325"/>
          </a:xfrm>
          <a:prstGeom prst="rect">
            <a:avLst/>
          </a:prstGeom>
          <a:solidFill>
            <a:srgbClr val="025E5A"/>
          </a:solidFill>
          <a:ln>
            <a:solidFill>
              <a:schemeClr val="bg1"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pc="300" dirty="0" smtClean="0">
              <a:solidFill>
                <a:schemeClr val="bg1"/>
              </a:solidFill>
              <a:latin typeface="Nexa Light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pc="300" dirty="0" smtClean="0">
                <a:solidFill>
                  <a:schemeClr val="bg1"/>
                </a:solidFill>
                <a:latin typeface="Nexa Light" pitchFamily="50" charset="0"/>
              </a:rPr>
              <a:t> Tendencia habitual al pasar el boom inicial</a:t>
            </a:r>
          </a:p>
          <a:p>
            <a:pPr>
              <a:buFont typeface="Arial" pitchFamily="34" charset="0"/>
              <a:buChar char="•"/>
            </a:pPr>
            <a:endParaRPr lang="es-ES" spc="300" dirty="0" smtClean="0">
              <a:solidFill>
                <a:schemeClr val="bg1"/>
              </a:solidFill>
              <a:latin typeface="Nexa Light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pc="300" dirty="0" smtClean="0">
                <a:solidFill>
                  <a:schemeClr val="bg1"/>
                </a:solidFill>
                <a:latin typeface="Nexa Light" pitchFamily="50" charset="0"/>
              </a:rPr>
              <a:t> Mayor desconfianza al vernos como partido</a:t>
            </a:r>
          </a:p>
          <a:p>
            <a:endParaRPr lang="es-ES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285720" y="785794"/>
            <a:ext cx="3357586" cy="1214446"/>
          </a:xfrm>
          <a:prstGeom prst="roundRect">
            <a:avLst/>
          </a:prstGeom>
          <a:solidFill>
            <a:srgbClr val="9F8A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solidFill>
                  <a:schemeClr val="accent4">
                    <a:lumMod val="75000"/>
                  </a:schemeClr>
                </a:solidFill>
                <a:latin typeface="Nexa Bold" pitchFamily="50" charset="0"/>
              </a:rPr>
              <a:t>PUNTO DE INFLEXIÓN</a:t>
            </a:r>
          </a:p>
          <a:p>
            <a:pPr algn="ctr"/>
            <a:r>
              <a:rPr lang="es-ES" sz="2000" spc="300" dirty="0" smtClean="0">
                <a:solidFill>
                  <a:schemeClr val="bg1"/>
                </a:solidFill>
                <a:latin typeface="Nexa Bold" pitchFamily="50" charset="0"/>
              </a:rPr>
              <a:t>ELECCIONES</a:t>
            </a:r>
          </a:p>
          <a:p>
            <a:pPr algn="ctr"/>
            <a:r>
              <a:rPr lang="es-ES" sz="2000" spc="300" dirty="0" smtClean="0">
                <a:solidFill>
                  <a:schemeClr val="bg1"/>
                </a:solidFill>
                <a:latin typeface="Nexa Bold" pitchFamily="50" charset="0"/>
              </a:rPr>
              <a:t>Institucionalización</a:t>
            </a:r>
            <a:endParaRPr lang="es-ES" sz="2000" spc="300" dirty="0" smtClean="0">
              <a:solidFill>
                <a:schemeClr val="accent4">
                  <a:lumMod val="75000"/>
                </a:schemeClr>
              </a:solidFill>
              <a:latin typeface="Nexa Bold" pitchFamily="50" charset="0"/>
            </a:endParaRPr>
          </a:p>
        </p:txBody>
      </p:sp>
      <p:cxnSp>
        <p:nvCxnSpPr>
          <p:cNvPr id="41" name="40 Conector curvado"/>
          <p:cNvCxnSpPr/>
          <p:nvPr/>
        </p:nvCxnSpPr>
        <p:spPr>
          <a:xfrm>
            <a:off x="3286116" y="2570156"/>
            <a:ext cx="857256" cy="1588"/>
          </a:xfrm>
          <a:prstGeom prst="curvedConnector3">
            <a:avLst>
              <a:gd name="adj1" fmla="val 50000"/>
            </a:avLst>
          </a:prstGeom>
          <a:ln w="19050">
            <a:solidFill>
              <a:schemeClr val="bg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4286248" y="3714752"/>
            <a:ext cx="4357718" cy="2308324"/>
          </a:xfrm>
          <a:prstGeom prst="rect">
            <a:avLst/>
          </a:prstGeom>
          <a:solidFill>
            <a:srgbClr val="025E5A"/>
          </a:solidFill>
          <a:ln>
            <a:solidFill>
              <a:schemeClr val="bg1"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pc="300" dirty="0">
              <a:solidFill>
                <a:schemeClr val="bg1"/>
              </a:solidFill>
              <a:latin typeface="Nexa Light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pc="300" dirty="0" smtClean="0">
                <a:solidFill>
                  <a:schemeClr val="bg1"/>
                </a:solidFill>
                <a:latin typeface="Nexa Light" pitchFamily="50" charset="0"/>
              </a:rPr>
              <a:t> Proceso </a:t>
            </a:r>
            <a:r>
              <a:rPr lang="es-ES" spc="300" dirty="0">
                <a:solidFill>
                  <a:schemeClr val="bg1"/>
                </a:solidFill>
                <a:latin typeface="Nexa Light" pitchFamily="50" charset="0"/>
              </a:rPr>
              <a:t>de adaptación al nuevo marco de </a:t>
            </a:r>
            <a:r>
              <a:rPr lang="es-ES" spc="300" dirty="0" smtClean="0">
                <a:solidFill>
                  <a:schemeClr val="bg1"/>
                </a:solidFill>
                <a:latin typeface="Nexa Light" pitchFamily="50" charset="0"/>
              </a:rPr>
              <a:t>actuación</a:t>
            </a:r>
            <a:endParaRPr lang="es-ES" spc="300" dirty="0">
              <a:solidFill>
                <a:schemeClr val="bg1"/>
              </a:solidFill>
              <a:latin typeface="Nexa Light" pitchFamily="50" charset="0"/>
            </a:endParaRPr>
          </a:p>
          <a:p>
            <a:pPr>
              <a:buFont typeface="Arial" pitchFamily="34" charset="0"/>
              <a:buChar char="•"/>
            </a:pPr>
            <a:endParaRPr lang="es-ES" spc="300" dirty="0">
              <a:solidFill>
                <a:schemeClr val="bg1"/>
              </a:solidFill>
              <a:latin typeface="Nexa Light" pitchFamily="50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pc="300" dirty="0" smtClean="0">
                <a:solidFill>
                  <a:schemeClr val="bg1"/>
                </a:solidFill>
                <a:latin typeface="Nexa Light" pitchFamily="50" charset="0"/>
              </a:rPr>
              <a:t> Disminuye </a:t>
            </a:r>
            <a:r>
              <a:rPr lang="es-ES" spc="300" dirty="0">
                <a:solidFill>
                  <a:schemeClr val="bg1"/>
                </a:solidFill>
                <a:latin typeface="Nexa Light" pitchFamily="50" charset="0"/>
              </a:rPr>
              <a:t>la frecuencia de actividades, especialmente en la calle.</a:t>
            </a:r>
          </a:p>
          <a:p>
            <a:pPr>
              <a:buFont typeface="Arial" pitchFamily="34" charset="0"/>
              <a:buChar char="•"/>
            </a:pPr>
            <a:endParaRPr lang="es-ES" spc="300" dirty="0">
              <a:solidFill>
                <a:schemeClr val="bg1"/>
              </a:solidFill>
              <a:latin typeface="Nexa Light" pitchFamily="50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42976" y="5000636"/>
            <a:ext cx="2143140" cy="1285884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latin typeface="Nexa Light" pitchFamily="50" charset="0"/>
              </a:rPr>
              <a:t>Número de participantes en comisión, pero aumenta la constancia</a:t>
            </a:r>
          </a:p>
        </p:txBody>
      </p:sp>
      <p:cxnSp>
        <p:nvCxnSpPr>
          <p:cNvPr id="47" name="46 Conector angular"/>
          <p:cNvCxnSpPr/>
          <p:nvPr/>
        </p:nvCxnSpPr>
        <p:spPr>
          <a:xfrm rot="10800000">
            <a:off x="3357554" y="2786058"/>
            <a:ext cx="1214446" cy="928694"/>
          </a:xfrm>
          <a:prstGeom prst="bentConnector3">
            <a:avLst>
              <a:gd name="adj1" fmla="val 50000"/>
            </a:avLst>
          </a:prstGeom>
          <a:ln w="190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214810" y="845090"/>
            <a:ext cx="458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-Ganar las Elecciones vs Ganar a la Ciudadanía-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30" grpId="0" animBg="1"/>
      <p:bldP spid="38" grpId="0" animBg="1"/>
      <p:bldP spid="40" grpId="0" animBg="1"/>
      <p:bldP spid="43" grpId="0" animBg="1"/>
      <p:bldP spid="45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04" y="2714620"/>
            <a:ext cx="8229600" cy="1143000"/>
          </a:xfrm>
        </p:spPr>
        <p:txBody>
          <a:bodyPr>
            <a:noAutofit/>
          </a:bodyPr>
          <a:lstStyle/>
          <a:p>
            <a:r>
              <a:rPr lang="es-ES" sz="7200" spc="600" dirty="0" smtClean="0">
                <a:solidFill>
                  <a:schemeClr val="bg1"/>
                </a:solidFill>
                <a:latin typeface="Nexa Bold" pitchFamily="50" charset="0"/>
              </a:rPr>
              <a:t>PROPUESTAS DE TRABAJO</a:t>
            </a:r>
            <a:endParaRPr lang="es-E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/>
          <p:nvPr/>
        </p:nvSpPr>
        <p:spPr>
          <a:xfrm>
            <a:off x="700954" y="1357792"/>
            <a:ext cx="2799476" cy="4182117"/>
          </a:xfrm>
          <a:custGeom>
            <a:avLst/>
            <a:gdLst>
              <a:gd name="connsiteX0" fmla="*/ 0 w 2799476"/>
              <a:gd name="connsiteY0" fmla="*/ 466589 h 4182117"/>
              <a:gd name="connsiteX1" fmla="*/ 136661 w 2799476"/>
              <a:gd name="connsiteY1" fmla="*/ 136661 h 4182117"/>
              <a:gd name="connsiteX2" fmla="*/ 466590 w 2799476"/>
              <a:gd name="connsiteY2" fmla="*/ 1 h 4182117"/>
              <a:gd name="connsiteX3" fmla="*/ 2332887 w 2799476"/>
              <a:gd name="connsiteY3" fmla="*/ 0 h 4182117"/>
              <a:gd name="connsiteX4" fmla="*/ 2662815 w 2799476"/>
              <a:gd name="connsiteY4" fmla="*/ 136661 h 4182117"/>
              <a:gd name="connsiteX5" fmla="*/ 2799475 w 2799476"/>
              <a:gd name="connsiteY5" fmla="*/ 466590 h 4182117"/>
              <a:gd name="connsiteX6" fmla="*/ 2799476 w 2799476"/>
              <a:gd name="connsiteY6" fmla="*/ 3715528 h 4182117"/>
              <a:gd name="connsiteX7" fmla="*/ 2662815 w 2799476"/>
              <a:gd name="connsiteY7" fmla="*/ 4045456 h 4182117"/>
              <a:gd name="connsiteX8" fmla="*/ 2332887 w 2799476"/>
              <a:gd name="connsiteY8" fmla="*/ 4182117 h 4182117"/>
              <a:gd name="connsiteX9" fmla="*/ 466589 w 2799476"/>
              <a:gd name="connsiteY9" fmla="*/ 4182117 h 4182117"/>
              <a:gd name="connsiteX10" fmla="*/ 136661 w 2799476"/>
              <a:gd name="connsiteY10" fmla="*/ 4045456 h 4182117"/>
              <a:gd name="connsiteX11" fmla="*/ 1 w 2799476"/>
              <a:gd name="connsiteY11" fmla="*/ 3715527 h 4182117"/>
              <a:gd name="connsiteX12" fmla="*/ 0 w 2799476"/>
              <a:gd name="connsiteY12" fmla="*/ 466589 h 41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9476" h="4182117">
                <a:moveTo>
                  <a:pt x="0" y="466589"/>
                </a:moveTo>
                <a:cubicBezTo>
                  <a:pt x="0" y="342842"/>
                  <a:pt x="49159" y="224163"/>
                  <a:pt x="136661" y="136661"/>
                </a:cubicBezTo>
                <a:cubicBezTo>
                  <a:pt x="224164" y="49159"/>
                  <a:pt x="342842" y="1"/>
                  <a:pt x="466590" y="1"/>
                </a:cubicBezTo>
                <a:lnTo>
                  <a:pt x="2332887" y="0"/>
                </a:lnTo>
                <a:cubicBezTo>
                  <a:pt x="2456634" y="0"/>
                  <a:pt x="2575313" y="49159"/>
                  <a:pt x="2662815" y="136661"/>
                </a:cubicBezTo>
                <a:cubicBezTo>
                  <a:pt x="2750317" y="224164"/>
                  <a:pt x="2799475" y="342842"/>
                  <a:pt x="2799475" y="466590"/>
                </a:cubicBezTo>
                <a:cubicBezTo>
                  <a:pt x="2799475" y="1549569"/>
                  <a:pt x="2799476" y="2632549"/>
                  <a:pt x="2799476" y="3715528"/>
                </a:cubicBezTo>
                <a:cubicBezTo>
                  <a:pt x="2799476" y="3839275"/>
                  <a:pt x="2750318" y="3957954"/>
                  <a:pt x="2662815" y="4045456"/>
                </a:cubicBezTo>
                <a:cubicBezTo>
                  <a:pt x="2575313" y="4132958"/>
                  <a:pt x="2456634" y="4182117"/>
                  <a:pt x="2332887" y="4182117"/>
                </a:cubicBezTo>
                <a:lnTo>
                  <a:pt x="466589" y="4182117"/>
                </a:lnTo>
                <a:cubicBezTo>
                  <a:pt x="342842" y="4182117"/>
                  <a:pt x="224163" y="4132958"/>
                  <a:pt x="136661" y="4045456"/>
                </a:cubicBezTo>
                <a:cubicBezTo>
                  <a:pt x="49159" y="3957953"/>
                  <a:pt x="0" y="3839275"/>
                  <a:pt x="1" y="3715527"/>
                </a:cubicBezTo>
                <a:cubicBezTo>
                  <a:pt x="1" y="2632548"/>
                  <a:pt x="0" y="1549568"/>
                  <a:pt x="0" y="46658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769" tIns="195714" rIns="254769" bIns="195714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100" kern="1200" spc="300" dirty="0" smtClean="0">
                <a:latin typeface="Nexa Bold" pitchFamily="50" charset="0"/>
              </a:rPr>
              <a:t>MEJORAS</a:t>
            </a:r>
            <a:endParaRPr lang="es-ES" sz="3100" kern="1200" spc="300" dirty="0">
              <a:latin typeface="Nexa Bold" pitchFamily="50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14744" y="1928802"/>
            <a:ext cx="5000660" cy="227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200" spc="300" dirty="0" smtClean="0">
                <a:solidFill>
                  <a:schemeClr val="bg1"/>
                </a:solidFill>
                <a:latin typeface="Nexa Bold" pitchFamily="50" charset="0"/>
              </a:rPr>
              <a:t>Coordinación con concejales y otras comisiones para derivar propuestas, iniciativas, etc. de la ciudadanía a nuestra comisión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2200" spc="300" dirty="0" smtClean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14744" y="4143380"/>
            <a:ext cx="4286280" cy="101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200" spc="300" dirty="0" smtClean="0">
                <a:solidFill>
                  <a:schemeClr val="bg1"/>
                </a:solidFill>
                <a:latin typeface="Nexa Bold" pitchFamily="50" charset="0"/>
              </a:rPr>
              <a:t>Compra de equipamiento para eventos</a:t>
            </a:r>
            <a:endParaRPr lang="es-ES" sz="22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orma libre"/>
          <p:cNvSpPr/>
          <p:nvPr/>
        </p:nvSpPr>
        <p:spPr>
          <a:xfrm>
            <a:off x="2786050" y="857828"/>
            <a:ext cx="2428892" cy="2327774"/>
          </a:xfrm>
          <a:custGeom>
            <a:avLst/>
            <a:gdLst>
              <a:gd name="connsiteX0" fmla="*/ 0 w 2428892"/>
              <a:gd name="connsiteY0" fmla="*/ 387970 h 2327774"/>
              <a:gd name="connsiteX1" fmla="*/ 113634 w 2428892"/>
              <a:gd name="connsiteY1" fmla="*/ 113634 h 2327774"/>
              <a:gd name="connsiteX2" fmla="*/ 387970 w 2428892"/>
              <a:gd name="connsiteY2" fmla="*/ 1 h 2327774"/>
              <a:gd name="connsiteX3" fmla="*/ 2040922 w 2428892"/>
              <a:gd name="connsiteY3" fmla="*/ 0 h 2327774"/>
              <a:gd name="connsiteX4" fmla="*/ 2315258 w 2428892"/>
              <a:gd name="connsiteY4" fmla="*/ 113634 h 2327774"/>
              <a:gd name="connsiteX5" fmla="*/ 2428891 w 2428892"/>
              <a:gd name="connsiteY5" fmla="*/ 387970 h 2327774"/>
              <a:gd name="connsiteX6" fmla="*/ 2428892 w 2428892"/>
              <a:gd name="connsiteY6" fmla="*/ 1939804 h 2327774"/>
              <a:gd name="connsiteX7" fmla="*/ 2315258 w 2428892"/>
              <a:gd name="connsiteY7" fmla="*/ 2214140 h 2327774"/>
              <a:gd name="connsiteX8" fmla="*/ 2040922 w 2428892"/>
              <a:gd name="connsiteY8" fmla="*/ 2327774 h 2327774"/>
              <a:gd name="connsiteX9" fmla="*/ 387970 w 2428892"/>
              <a:gd name="connsiteY9" fmla="*/ 2327774 h 2327774"/>
              <a:gd name="connsiteX10" fmla="*/ 113634 w 2428892"/>
              <a:gd name="connsiteY10" fmla="*/ 2214140 h 2327774"/>
              <a:gd name="connsiteX11" fmla="*/ 0 w 2428892"/>
              <a:gd name="connsiteY11" fmla="*/ 1939804 h 2327774"/>
              <a:gd name="connsiteX12" fmla="*/ 0 w 2428892"/>
              <a:gd name="connsiteY12" fmla="*/ 387970 h 23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8892" h="2327774">
                <a:moveTo>
                  <a:pt x="0" y="387970"/>
                </a:moveTo>
                <a:cubicBezTo>
                  <a:pt x="0" y="285074"/>
                  <a:pt x="40876" y="186392"/>
                  <a:pt x="113634" y="113634"/>
                </a:cubicBezTo>
                <a:cubicBezTo>
                  <a:pt x="186393" y="40876"/>
                  <a:pt x="285074" y="0"/>
                  <a:pt x="387970" y="1"/>
                </a:cubicBezTo>
                <a:lnTo>
                  <a:pt x="2040922" y="0"/>
                </a:lnTo>
                <a:cubicBezTo>
                  <a:pt x="2143818" y="0"/>
                  <a:pt x="2242500" y="40876"/>
                  <a:pt x="2315258" y="113634"/>
                </a:cubicBezTo>
                <a:cubicBezTo>
                  <a:pt x="2388016" y="186393"/>
                  <a:pt x="2428892" y="285074"/>
                  <a:pt x="2428891" y="387970"/>
                </a:cubicBezTo>
                <a:cubicBezTo>
                  <a:pt x="2428891" y="905248"/>
                  <a:pt x="2428892" y="1422526"/>
                  <a:pt x="2428892" y="1939804"/>
                </a:cubicBezTo>
                <a:cubicBezTo>
                  <a:pt x="2428892" y="2042700"/>
                  <a:pt x="2388017" y="2141382"/>
                  <a:pt x="2315258" y="2214140"/>
                </a:cubicBezTo>
                <a:cubicBezTo>
                  <a:pt x="2242499" y="2286898"/>
                  <a:pt x="2143818" y="2327774"/>
                  <a:pt x="2040922" y="2327774"/>
                </a:cubicBezTo>
                <a:lnTo>
                  <a:pt x="387970" y="2327774"/>
                </a:lnTo>
                <a:cubicBezTo>
                  <a:pt x="285074" y="2327774"/>
                  <a:pt x="186392" y="2286899"/>
                  <a:pt x="113634" y="2214140"/>
                </a:cubicBezTo>
                <a:cubicBezTo>
                  <a:pt x="40876" y="2141381"/>
                  <a:pt x="0" y="2042700"/>
                  <a:pt x="0" y="1939804"/>
                </a:cubicBezTo>
                <a:lnTo>
                  <a:pt x="0" y="3879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453" tIns="155543" rIns="197453" bIns="15554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kern="1200" spc="300" dirty="0" smtClean="0">
                <a:latin typeface="Nexa Bold" pitchFamily="50" charset="0"/>
              </a:rPr>
              <a:t>Previstas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kern="1200" spc="300" dirty="0" smtClean="0">
                <a:latin typeface="Nexa Bold" pitchFamily="50" charset="0"/>
              </a:rPr>
              <a:t>No hechas</a:t>
            </a:r>
            <a:endParaRPr lang="es-ES" sz="2200" kern="1200" spc="300" dirty="0">
              <a:latin typeface="Nexa Bold" pitchFamily="50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2786050" y="3418380"/>
            <a:ext cx="2428892" cy="2327774"/>
          </a:xfrm>
          <a:custGeom>
            <a:avLst/>
            <a:gdLst>
              <a:gd name="connsiteX0" fmla="*/ 0 w 2428892"/>
              <a:gd name="connsiteY0" fmla="*/ 387970 h 2327774"/>
              <a:gd name="connsiteX1" fmla="*/ 113634 w 2428892"/>
              <a:gd name="connsiteY1" fmla="*/ 113634 h 2327774"/>
              <a:gd name="connsiteX2" fmla="*/ 387970 w 2428892"/>
              <a:gd name="connsiteY2" fmla="*/ 1 h 2327774"/>
              <a:gd name="connsiteX3" fmla="*/ 2040922 w 2428892"/>
              <a:gd name="connsiteY3" fmla="*/ 0 h 2327774"/>
              <a:gd name="connsiteX4" fmla="*/ 2315258 w 2428892"/>
              <a:gd name="connsiteY4" fmla="*/ 113634 h 2327774"/>
              <a:gd name="connsiteX5" fmla="*/ 2428891 w 2428892"/>
              <a:gd name="connsiteY5" fmla="*/ 387970 h 2327774"/>
              <a:gd name="connsiteX6" fmla="*/ 2428892 w 2428892"/>
              <a:gd name="connsiteY6" fmla="*/ 1939804 h 2327774"/>
              <a:gd name="connsiteX7" fmla="*/ 2315258 w 2428892"/>
              <a:gd name="connsiteY7" fmla="*/ 2214140 h 2327774"/>
              <a:gd name="connsiteX8" fmla="*/ 2040922 w 2428892"/>
              <a:gd name="connsiteY8" fmla="*/ 2327774 h 2327774"/>
              <a:gd name="connsiteX9" fmla="*/ 387970 w 2428892"/>
              <a:gd name="connsiteY9" fmla="*/ 2327774 h 2327774"/>
              <a:gd name="connsiteX10" fmla="*/ 113634 w 2428892"/>
              <a:gd name="connsiteY10" fmla="*/ 2214140 h 2327774"/>
              <a:gd name="connsiteX11" fmla="*/ 0 w 2428892"/>
              <a:gd name="connsiteY11" fmla="*/ 1939804 h 2327774"/>
              <a:gd name="connsiteX12" fmla="*/ 0 w 2428892"/>
              <a:gd name="connsiteY12" fmla="*/ 387970 h 232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28892" h="2327774">
                <a:moveTo>
                  <a:pt x="0" y="387970"/>
                </a:moveTo>
                <a:cubicBezTo>
                  <a:pt x="0" y="285074"/>
                  <a:pt x="40876" y="186392"/>
                  <a:pt x="113634" y="113634"/>
                </a:cubicBezTo>
                <a:cubicBezTo>
                  <a:pt x="186393" y="40876"/>
                  <a:pt x="285074" y="0"/>
                  <a:pt x="387970" y="1"/>
                </a:cubicBezTo>
                <a:lnTo>
                  <a:pt x="2040922" y="0"/>
                </a:lnTo>
                <a:cubicBezTo>
                  <a:pt x="2143818" y="0"/>
                  <a:pt x="2242500" y="40876"/>
                  <a:pt x="2315258" y="113634"/>
                </a:cubicBezTo>
                <a:cubicBezTo>
                  <a:pt x="2388016" y="186393"/>
                  <a:pt x="2428892" y="285074"/>
                  <a:pt x="2428891" y="387970"/>
                </a:cubicBezTo>
                <a:cubicBezTo>
                  <a:pt x="2428891" y="905248"/>
                  <a:pt x="2428892" y="1422526"/>
                  <a:pt x="2428892" y="1939804"/>
                </a:cubicBezTo>
                <a:cubicBezTo>
                  <a:pt x="2428892" y="2042700"/>
                  <a:pt x="2388017" y="2141382"/>
                  <a:pt x="2315258" y="2214140"/>
                </a:cubicBezTo>
                <a:cubicBezTo>
                  <a:pt x="2242499" y="2286898"/>
                  <a:pt x="2143818" y="2327774"/>
                  <a:pt x="2040922" y="2327774"/>
                </a:cubicBezTo>
                <a:lnTo>
                  <a:pt x="387970" y="2327774"/>
                </a:lnTo>
                <a:cubicBezTo>
                  <a:pt x="285074" y="2327774"/>
                  <a:pt x="186392" y="2286899"/>
                  <a:pt x="113634" y="2214140"/>
                </a:cubicBezTo>
                <a:cubicBezTo>
                  <a:pt x="40876" y="2141381"/>
                  <a:pt x="0" y="2042700"/>
                  <a:pt x="0" y="1939804"/>
                </a:cubicBezTo>
                <a:lnTo>
                  <a:pt x="0" y="38797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453" tIns="155543" rIns="197453" bIns="15554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kern="1200" spc="300" dirty="0" smtClean="0">
                <a:latin typeface="Nexa Bold" pitchFamily="50" charset="0"/>
              </a:rPr>
              <a:t>“Totalmente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kern="1200" spc="300" dirty="0" smtClean="0">
                <a:latin typeface="Nexa Bold" pitchFamily="50" charset="0"/>
              </a:rPr>
              <a:t>Nuevas”</a:t>
            </a:r>
          </a:p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200" spc="300" dirty="0" smtClean="0">
                <a:latin typeface="Nexa Bold" pitchFamily="50" charset="0"/>
              </a:rPr>
              <a:t>Volver a la calle</a:t>
            </a:r>
            <a:endParaRPr lang="es-ES" sz="2200" kern="1200" spc="300" dirty="0">
              <a:latin typeface="Nexa Bold" pitchFamily="50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14282" y="1571612"/>
            <a:ext cx="2571768" cy="2643206"/>
          </a:xfrm>
          <a:prstGeom prst="roundRect">
            <a:avLst/>
          </a:prstGeom>
          <a:solidFill>
            <a:srgbClr val="785D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spc="300" dirty="0" smtClean="0">
                <a:latin typeface="Nexa Bold" pitchFamily="50" charset="0"/>
              </a:rPr>
              <a:t>PROPUESTAS</a:t>
            </a:r>
          </a:p>
          <a:p>
            <a:pPr algn="ctr"/>
            <a:r>
              <a:rPr lang="es-ES" sz="2000" spc="300" dirty="0" smtClean="0">
                <a:latin typeface="Nexa Bold" pitchFamily="50" charset="0"/>
              </a:rPr>
              <a:t>NUEVAS</a:t>
            </a:r>
            <a:endParaRPr lang="es-ES" sz="2000" spc="300" dirty="0">
              <a:latin typeface="Nexa Bold" pitchFamily="50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29256" y="1091000"/>
            <a:ext cx="2714644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2400" spc="300" dirty="0" smtClean="0">
                <a:solidFill>
                  <a:schemeClr val="bg1"/>
                </a:solidFill>
                <a:latin typeface="Nexa Bold" pitchFamily="50" charset="0"/>
              </a:rPr>
              <a:t> </a:t>
            </a:r>
            <a:r>
              <a:rPr lang="es-ES" sz="2200" spc="300" dirty="0" smtClean="0">
                <a:solidFill>
                  <a:schemeClr val="bg1"/>
                </a:solidFill>
                <a:latin typeface="Nexa Bold" pitchFamily="50" charset="0"/>
              </a:rPr>
              <a:t>Difusión de Plataforma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429256" y="1892376"/>
            <a:ext cx="271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200" spc="300" dirty="0" smtClean="0">
                <a:solidFill>
                  <a:schemeClr val="bg1"/>
                </a:solidFill>
                <a:latin typeface="Nexa Bold" pitchFamily="50" charset="0"/>
              </a:rPr>
              <a:t> Jornadas AVV. Casco Histórico</a:t>
            </a:r>
            <a:endParaRPr lang="es-ES" sz="2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86380" y="3786190"/>
            <a:ext cx="150019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2200" spc="300" dirty="0" smtClean="0">
                <a:solidFill>
                  <a:schemeClr val="bg1"/>
                </a:solidFill>
                <a:latin typeface="Nexa Bold" pitchFamily="50" charset="0"/>
              </a:rPr>
              <a:t>	</a:t>
            </a:r>
            <a:endParaRPr lang="es-ES" sz="22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29256" y="3519221"/>
            <a:ext cx="3357554" cy="1624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S" sz="2200" spc="300" dirty="0" smtClean="0">
                <a:solidFill>
                  <a:schemeClr val="bg1"/>
                </a:solidFill>
                <a:latin typeface="Nexa Bold" pitchFamily="50" charset="0"/>
              </a:rPr>
              <a:t> Debates, charlas, etc. (Impulso a la Escuela de Ciudadanía Crítica)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286380" y="5238082"/>
            <a:ext cx="3695755" cy="405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s-ES" sz="2200" spc="300" dirty="0" smtClean="0">
                <a:solidFill>
                  <a:schemeClr val="bg1"/>
                </a:solidFill>
                <a:latin typeface="Nexa Bold" pitchFamily="50" charset="0"/>
              </a:rPr>
              <a:t> Flash </a:t>
            </a:r>
            <a:r>
              <a:rPr lang="es-ES" sz="2200" spc="300" dirty="0" err="1" smtClean="0">
                <a:solidFill>
                  <a:schemeClr val="bg1"/>
                </a:solidFill>
                <a:latin typeface="Nexa Bold" pitchFamily="50" charset="0"/>
              </a:rPr>
              <a:t>Mob</a:t>
            </a:r>
            <a:r>
              <a:rPr lang="es-ES" sz="2200" spc="300" dirty="0" smtClean="0">
                <a:solidFill>
                  <a:schemeClr val="bg1"/>
                </a:solidFill>
                <a:latin typeface="Nexa Bold" pitchFamily="50" charset="0"/>
              </a:rPr>
              <a:t>, teatro..</a:t>
            </a:r>
            <a:endParaRPr lang="es-ES" sz="22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  <p:bldP spid="9" grpId="0"/>
      <p:bldP spid="11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a\Desktop\GANEMOS\Fotos Ganemos\12647937_10205094199386680_2081191941_n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15066" r="5838"/>
          <a:stretch>
            <a:fillRect/>
          </a:stretch>
        </p:blipFill>
        <p:spPr bwMode="auto">
          <a:xfrm>
            <a:off x="1000100" y="1571612"/>
            <a:ext cx="7143800" cy="362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CuadroTexto"/>
          <p:cNvSpPr txBox="1"/>
          <p:nvPr/>
        </p:nvSpPr>
        <p:spPr>
          <a:xfrm>
            <a:off x="642910" y="1000108"/>
            <a:ext cx="78908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spc="300" dirty="0" smtClean="0">
                <a:solidFill>
                  <a:schemeClr val="bg1"/>
                </a:solidFill>
                <a:latin typeface="Nexa Bold" pitchFamily="50" charset="0"/>
              </a:rPr>
              <a:t>Y al terminar las reuniones… ¡premio! Te animas</a:t>
            </a:r>
            <a:r>
              <a:rPr lang="es-ES" spc="300" dirty="0" smtClean="0">
                <a:solidFill>
                  <a:schemeClr val="bg1"/>
                </a:solidFill>
                <a:latin typeface="Nexa Bold" pitchFamily="50" charset="0"/>
              </a:rPr>
              <a:t>?</a:t>
            </a:r>
          </a:p>
          <a:p>
            <a:pPr algn="ctr"/>
            <a:endParaRPr lang="es-ES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42976" y="5500702"/>
            <a:ext cx="680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pc="300" dirty="0" smtClean="0">
                <a:solidFill>
                  <a:schemeClr val="bg1"/>
                </a:solidFill>
                <a:latin typeface="Nexa Bold" pitchFamily="50" charset="0"/>
              </a:rPr>
              <a:t>¡GRACIAS POR VUESTRA ATENCIÓN!</a:t>
            </a:r>
            <a:endParaRPr lang="es-ES" sz="24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28596" y="2071678"/>
            <a:ext cx="8286808" cy="1143008"/>
          </a:xfrm>
          <a:prstGeom prst="roundRect">
            <a:avLst/>
          </a:prstGeom>
          <a:solidFill>
            <a:srgbClr val="0272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spc="600" dirty="0" smtClean="0">
                <a:solidFill>
                  <a:schemeClr val="bg1"/>
                </a:solidFill>
                <a:latin typeface="Nexa Bold" pitchFamily="50" charset="0"/>
              </a:rPr>
              <a:t>FACILITA EL CONTACTO Y EXTENSIÓN DE GJ ENTRE LA CIUDADANÍA</a:t>
            </a:r>
            <a:endParaRPr lang="es-ES" sz="2000" spc="6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>
            <a:noAutofit/>
          </a:bodyPr>
          <a:lstStyle/>
          <a:p>
            <a:r>
              <a:rPr lang="es-ES" sz="6600" spc="600" dirty="0" smtClean="0">
                <a:solidFill>
                  <a:schemeClr val="bg1"/>
                </a:solidFill>
                <a:latin typeface="Nexa Bold" pitchFamily="50" charset="0"/>
              </a:rPr>
              <a:t>FUNCIONES</a:t>
            </a:r>
            <a:endParaRPr lang="es-ES" sz="6600" spc="6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28596" y="3500438"/>
            <a:ext cx="2357454" cy="2714644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latin typeface="Nexa Light" pitchFamily="50" charset="0"/>
              </a:rPr>
              <a:t>Apoyar relaciones externas con colectivos y entidades en coordinación con los Grupos Institucionales</a:t>
            </a:r>
            <a:endParaRPr lang="es-ES" sz="1600" spc="300" dirty="0">
              <a:latin typeface="Nexa Light" pitchFamily="50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286512" y="3500438"/>
            <a:ext cx="2428892" cy="2714644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latin typeface="Nexa Light" pitchFamily="50" charset="0"/>
              </a:rPr>
              <a:t>Organizar actos públicos y herramientas participativas (mesas redondas, debates, asambleas)</a:t>
            </a:r>
            <a:endParaRPr lang="es-ES" sz="1600" spc="300" dirty="0">
              <a:latin typeface="Nexa Light" pitchFamily="50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57554" y="3500438"/>
            <a:ext cx="2357454" cy="2714644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latin typeface="Nexa Light" pitchFamily="50" charset="0"/>
              </a:rPr>
              <a:t>Apoyar proyectos ciudadanos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1" animBg="1"/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57224" y="928670"/>
            <a:ext cx="3357586" cy="2428892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solidFill>
                  <a:schemeClr val="bg1"/>
                </a:solidFill>
                <a:latin typeface="Nexa Light" pitchFamily="50" charset="0"/>
              </a:rPr>
              <a:t>Realizar presentaciones en barrios y asociaciones, recogiendo </a:t>
            </a:r>
            <a:r>
              <a:rPr lang="es-ES" sz="1600" spc="300" dirty="0" smtClean="0">
                <a:latin typeface="Nexa Light" pitchFamily="50" charset="0"/>
              </a:rPr>
              <a:t>los</a:t>
            </a:r>
            <a:r>
              <a:rPr lang="es-ES" sz="1600" spc="300" dirty="0" smtClean="0">
                <a:solidFill>
                  <a:schemeClr val="bg1"/>
                </a:solidFill>
                <a:latin typeface="Nexa Light" pitchFamily="50" charset="0"/>
              </a:rPr>
              <a:t> principales problemas de cada barrio </a:t>
            </a:r>
            <a:endParaRPr lang="es-ES" sz="1600" spc="300" dirty="0">
              <a:solidFill>
                <a:schemeClr val="bg1"/>
              </a:solidFill>
              <a:latin typeface="Nexa Light" pitchFamily="50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000628" y="928670"/>
            <a:ext cx="3357586" cy="2428892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solidFill>
                  <a:schemeClr val="bg1"/>
                </a:solidFill>
                <a:latin typeface="Nexa Light" pitchFamily="50" charset="0"/>
              </a:rPr>
              <a:t>Dar a conocer las herramientas participativas e incorporar en ellas las propuestas que surjan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857224" y="3714752"/>
            <a:ext cx="3357586" cy="2428892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solidFill>
                  <a:schemeClr val="bg1"/>
                </a:solidFill>
                <a:latin typeface="Nexa Light" pitchFamily="50" charset="0"/>
              </a:rPr>
              <a:t>Organizar momentos de acogida previos a la asamblea para gente nueva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00628" y="3714752"/>
            <a:ext cx="3357586" cy="2428892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spc="300" dirty="0" smtClean="0">
                <a:solidFill>
                  <a:schemeClr val="bg1"/>
                </a:solidFill>
                <a:latin typeface="Nexa Light" pitchFamily="50" charset="0"/>
              </a:rPr>
              <a:t>Impulsar una Escuela de Ciudadanía Crítica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804" y="2714620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spc="600" dirty="0" smtClean="0">
                <a:solidFill>
                  <a:schemeClr val="bg1"/>
                </a:solidFill>
                <a:latin typeface="Nexa Bold" pitchFamily="50" charset="0"/>
              </a:rPr>
              <a:t>ACTIVIDADES</a:t>
            </a:r>
            <a:br>
              <a:rPr lang="es-ES" sz="6600" spc="600" dirty="0" smtClean="0">
                <a:solidFill>
                  <a:schemeClr val="bg1"/>
                </a:solidFill>
                <a:latin typeface="Nexa Bold" pitchFamily="50" charset="0"/>
              </a:rPr>
            </a:br>
            <a:r>
              <a:rPr lang="es-ES" sz="6600" spc="600" dirty="0" smtClean="0">
                <a:solidFill>
                  <a:schemeClr val="bg1"/>
                </a:solidFill>
                <a:latin typeface="Nexa Bold" pitchFamily="50" charset="0"/>
              </a:rPr>
              <a:t>REALIZADAS</a:t>
            </a:r>
            <a:endParaRPr lang="es-ES" sz="6600" spc="600" dirty="0">
              <a:solidFill>
                <a:schemeClr val="bg1"/>
              </a:solidFill>
              <a:latin typeface="Nexa Bold" pitchFamily="50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800" spc="300" dirty="0" smtClean="0">
                <a:solidFill>
                  <a:schemeClr val="bg1"/>
                </a:solidFill>
                <a:latin typeface="Nexa Bold" pitchFamily="50" charset="0"/>
              </a:rPr>
              <a:t>Diciembre 2014</a:t>
            </a:r>
            <a:endParaRPr lang="es-ES" sz="48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28596" y="2071678"/>
            <a:ext cx="4000528" cy="3929090"/>
          </a:xfrm>
          <a:prstGeom prst="roundRect">
            <a:avLst/>
          </a:prstGeom>
          <a:solidFill>
            <a:srgbClr val="8970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spc="300" dirty="0" smtClean="0">
                <a:solidFill>
                  <a:schemeClr val="bg1"/>
                </a:solidFill>
                <a:latin typeface="Nexa Bold" pitchFamily="50" charset="0"/>
              </a:rPr>
              <a:t>12 MESES</a:t>
            </a:r>
          </a:p>
          <a:p>
            <a:pPr algn="ctr"/>
            <a:r>
              <a:rPr lang="es-ES" sz="4400" spc="300" dirty="0" smtClean="0">
                <a:solidFill>
                  <a:schemeClr val="bg1"/>
                </a:solidFill>
                <a:latin typeface="Nexa Bold" pitchFamily="50" charset="0"/>
              </a:rPr>
              <a:t>12 CAUSAS</a:t>
            </a:r>
            <a:endParaRPr lang="es-ES" sz="44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pic>
        <p:nvPicPr>
          <p:cNvPr id="1027" name="Picture 3" descr="C:\Users\Isa\Desktop\GANEMOS\Fotos Ganemos\12607245_10205094197866642_11134919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078" y="2071678"/>
            <a:ext cx="3876326" cy="39032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642926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800" spc="300" dirty="0" smtClean="0">
                <a:solidFill>
                  <a:schemeClr val="bg1"/>
                </a:solidFill>
                <a:latin typeface="Nexa Bold" pitchFamily="50" charset="0"/>
              </a:rPr>
              <a:t>Enero 2015</a:t>
            </a:r>
            <a:endParaRPr lang="es-ES" sz="48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pic>
        <p:nvPicPr>
          <p:cNvPr id="2051" name="Picture 3" descr="C:\Users\Isa\Desktop\GANEMOS\Fotos Ganemos\12648029_10205100211776986_1033108313_n.jpg"/>
          <p:cNvPicPr>
            <a:picLocks noChangeAspect="1" noChangeArrowheads="1"/>
          </p:cNvPicPr>
          <p:nvPr/>
        </p:nvPicPr>
        <p:blipFill>
          <a:blip r:embed="rId2" cstate="print"/>
          <a:srcRect t="11420" b="20060"/>
          <a:stretch>
            <a:fillRect/>
          </a:stretch>
        </p:blipFill>
        <p:spPr bwMode="auto">
          <a:xfrm>
            <a:off x="4857752" y="1930788"/>
            <a:ext cx="4027467" cy="206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Isa\Desktop\GANEMOS\Fotos Ganemos\12625664_10205100211736985_14159458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429093" cy="442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Isa\Desktop\GANEMOS\Fotos Ganemos\12660314_10205109925779830_1106011366_n.jpg"/>
          <p:cNvPicPr>
            <a:picLocks noChangeAspect="1" noChangeArrowheads="1"/>
          </p:cNvPicPr>
          <p:nvPr/>
        </p:nvPicPr>
        <p:blipFill>
          <a:blip r:embed="rId4" cstate="print"/>
          <a:srcRect t="16279" b="18604"/>
          <a:stretch>
            <a:fillRect/>
          </a:stretch>
        </p:blipFill>
        <p:spPr bwMode="auto">
          <a:xfrm>
            <a:off x="4833940" y="4286256"/>
            <a:ext cx="409577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642926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4800" spc="300" dirty="0" smtClean="0">
                <a:solidFill>
                  <a:schemeClr val="bg1"/>
                </a:solidFill>
                <a:latin typeface="Nexa Bold" pitchFamily="50" charset="0"/>
              </a:rPr>
              <a:t>Febrero 2015</a:t>
            </a:r>
            <a:endParaRPr lang="es-ES" sz="4800" spc="300" dirty="0">
              <a:solidFill>
                <a:schemeClr val="bg1"/>
              </a:solidFill>
              <a:latin typeface="Nexa Bold" pitchFamily="50" charset="0"/>
            </a:endParaRPr>
          </a:p>
        </p:txBody>
      </p:sp>
      <p:pic>
        <p:nvPicPr>
          <p:cNvPr id="1026" name="Picture 2" descr="C:\Users\Isa\Desktop\GANEMOS\Fotos Ganemos\Acción Asfixia Gener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14464"/>
            <a:ext cx="4500618" cy="450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Isa\Desktop\GANEMOS\Fotos Ganemos\Axfisia.jpg"/>
          <p:cNvPicPr>
            <a:picLocks noChangeAspect="1" noChangeArrowheads="1"/>
          </p:cNvPicPr>
          <p:nvPr/>
        </p:nvPicPr>
        <p:blipFill>
          <a:blip r:embed="rId2" cstate="print"/>
          <a:srcRect l="12690" r="4338"/>
          <a:stretch>
            <a:fillRect/>
          </a:stretch>
        </p:blipFill>
        <p:spPr bwMode="auto">
          <a:xfrm>
            <a:off x="285720" y="1000108"/>
            <a:ext cx="860018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21696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358</Words>
  <Application>Microsoft Office PowerPoint</Application>
  <PresentationFormat>Presentación en pantalla (4:3)</PresentationFormat>
  <Paragraphs>90</Paragraphs>
  <Slides>29</Slides>
  <Notes>3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COMISIÓN DE EXTENSIÓN</vt:lpstr>
      <vt:lpstr>DESCRIPCIÓN</vt:lpstr>
      <vt:lpstr>FUNCIONES</vt:lpstr>
      <vt:lpstr>Diapositiva 4</vt:lpstr>
      <vt:lpstr>ACTIVIDADES REALIZADAS</vt:lpstr>
      <vt:lpstr>Diciembre 2014</vt:lpstr>
      <vt:lpstr>Enero 2015</vt:lpstr>
      <vt:lpstr>Febrero 2015</vt:lpstr>
      <vt:lpstr>Diapositiva 9</vt:lpstr>
      <vt:lpstr>Diapositiva 10</vt:lpstr>
      <vt:lpstr>Marzo 2015</vt:lpstr>
      <vt:lpstr>Abril 2015</vt:lpstr>
      <vt:lpstr>Diapositiva 13</vt:lpstr>
      <vt:lpstr>Diapositiva 14</vt:lpstr>
      <vt:lpstr>Mayo 2015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Diciembre 2015</vt:lpstr>
      <vt:lpstr>Diapositiva 23</vt:lpstr>
      <vt:lpstr>EVALUACIÓN</vt:lpstr>
      <vt:lpstr>Diapositiva 25</vt:lpstr>
      <vt:lpstr>PROPUESTAS DE TRABAJO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COMISIÓN DE EXTENSIÓN</dc:title>
  <dc:creator>Isa</dc:creator>
  <cp:lastModifiedBy>Isa</cp:lastModifiedBy>
  <cp:revision>153</cp:revision>
  <dcterms:created xsi:type="dcterms:W3CDTF">2016-01-28T13:19:00Z</dcterms:created>
  <dcterms:modified xsi:type="dcterms:W3CDTF">2016-02-03T17:31:37Z</dcterms:modified>
</cp:coreProperties>
</file>